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706" r:id="rId4"/>
  </p:sldMasterIdLst>
  <p:notesMasterIdLst>
    <p:notesMasterId r:id="rId23"/>
  </p:notesMasterIdLst>
  <p:handoutMasterIdLst>
    <p:handoutMasterId r:id="rId24"/>
  </p:handoutMasterIdLst>
  <p:sldIdLst>
    <p:sldId id="256" r:id="rId5"/>
    <p:sldId id="517" r:id="rId6"/>
    <p:sldId id="519" r:id="rId7"/>
    <p:sldId id="518" r:id="rId8"/>
    <p:sldId id="521" r:id="rId9"/>
    <p:sldId id="522" r:id="rId10"/>
    <p:sldId id="523" r:id="rId11"/>
    <p:sldId id="549" r:id="rId12"/>
    <p:sldId id="550" r:id="rId13"/>
    <p:sldId id="551" r:id="rId14"/>
    <p:sldId id="552" r:id="rId15"/>
    <p:sldId id="553" r:id="rId16"/>
    <p:sldId id="555" r:id="rId17"/>
    <p:sldId id="554" r:id="rId18"/>
    <p:sldId id="556" r:id="rId19"/>
    <p:sldId id="557" r:id="rId20"/>
    <p:sldId id="558" r:id="rId21"/>
    <p:sldId id="559" r:id="rId22"/>
  </p:sldIdLst>
  <p:sldSz cx="9144000" cy="6858000" type="screen4x3"/>
  <p:notesSz cx="9928225" cy="6797675"/>
  <p:custDataLst>
    <p:tags r:id="rId25"/>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0"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53939"/>
    <a:srgbClr val="F9B277"/>
    <a:srgbClr val="FFB3B3"/>
    <a:srgbClr val="FCD5B5"/>
    <a:srgbClr val="92D050"/>
    <a:srgbClr val="FF7575"/>
    <a:srgbClr val="D7E4BD"/>
    <a:srgbClr val="B21212"/>
    <a:srgbClr val="FF81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82" autoAdjust="0"/>
    <p:restoredTop sz="94646" autoAdjust="0"/>
  </p:normalViewPr>
  <p:slideViewPr>
    <p:cSldViewPr>
      <p:cViewPr varScale="1">
        <p:scale>
          <a:sx n="74" d="100"/>
          <a:sy n="74" d="100"/>
        </p:scale>
        <p:origin x="1476"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02/08/2018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172477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9222785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55820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063007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401800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0122873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4555835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3410088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977028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825272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08437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93504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08798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281862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207291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365788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5455133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slide" Target="../slides/slide9.xml"/><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5" y="44624"/>
            <a:ext cx="7736961" cy="615053"/>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122050" y="659677"/>
            <a:ext cx="251384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11.1 – Consumer Protection Law</a:t>
            </a:r>
            <a:endParaRPr lang="en-GB" sz="1200" b="1" dirty="0">
              <a:latin typeface="Arial" panose="020B0604020202020204" pitchFamily="34" charset="0"/>
              <a:cs typeface="Arial" panose="020B0604020202020204" pitchFamily="34" charset="0"/>
            </a:endParaRPr>
          </a:p>
        </p:txBody>
      </p:sp>
      <p:sp>
        <p:nvSpPr>
          <p:cNvPr id="5" name="Round Same Side Corner Rectangle 4">
            <a:hlinkClick r:id="" action="ppaction://noaction"/>
          </p:cNvPr>
          <p:cNvSpPr/>
          <p:nvPr/>
        </p:nvSpPr>
        <p:spPr>
          <a:xfrm>
            <a:off x="202158" y="659677"/>
            <a:ext cx="881733"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45720" rIns="45720" rtlCol="0" anchor="ctr"/>
          <a:lstStyle/>
          <a:p>
            <a:pPr algn="ctr"/>
            <a:r>
              <a:rPr lang="en-GB" sz="1200" b="1" dirty="0" smtClean="0">
                <a:latin typeface="Arial" panose="020B0604020202020204" pitchFamily="34" charset="0"/>
                <a:cs typeface="Arial" panose="020B0604020202020204" pitchFamily="34" charset="0"/>
              </a:rPr>
              <a:t>Questions</a:t>
            </a:r>
            <a:endParaRPr lang="en-GB" sz="1200" b="1" dirty="0">
              <a:latin typeface="Arial" panose="020B0604020202020204" pitchFamily="34" charset="0"/>
              <a:cs typeface="Arial" panose="020B0604020202020204" pitchFamily="34" charset="0"/>
            </a:endParaRPr>
          </a:p>
        </p:txBody>
      </p:sp>
      <p:sp>
        <p:nvSpPr>
          <p:cNvPr id="7" name="Round Same Side Corner Rectangle 6">
            <a:hlinkClick r:id="rId3" action="ppaction://hlinksldjump"/>
          </p:cNvPr>
          <p:cNvSpPr/>
          <p:nvPr/>
        </p:nvSpPr>
        <p:spPr>
          <a:xfrm>
            <a:off x="3707904" y="659677"/>
            <a:ext cx="187220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11.2 – Competition Law</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1016867"/>
            <a:ext cx="8787383" cy="5724501"/>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72400" y="44624"/>
            <a:ext cx="936104" cy="89905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bloomberg.com/news/articles/2016-12-15/yahoo-failed-to-protect-consumers-from-hacking-lawsuit-says" TargetMode="External"/><Relationship Id="rId7"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www.internationallawoffice.com/Newsletters/Product-Regulation-Liability/Egypt/Alexander-Partner-Rechtsanwlte/Product-liability-under-Egyptian-law" TargetMode="External"/><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1.jpeg"/><Relationship Id="rId7"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www.telegraph.co.uk/business/2016/12/21/funfair-rules-risk-unfair-competition-says-watchdog/" TargetMode="External"/><Relationship Id="rId5" Type="http://schemas.openxmlformats.org/officeDocument/2006/relationships/image" Target="../media/image13.jpeg"/><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1.jpeg"/><Relationship Id="rId7"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www.telegraph.co.uk/business/2016/12/21/funfair-rules-risk-unfair-competition-says-watchdog/" TargetMode="External"/><Relationship Id="rId5" Type="http://schemas.openxmlformats.org/officeDocument/2006/relationships/image" Target="../media/image13.jpeg"/><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hyperlink" Target="http://www.telegraph.co.uk/news/uknews/1437810/Man-Utd-are-fined-1.6m-for-shirt-price-fix.html" TargetMode="External"/><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3" Type="http://schemas.openxmlformats.org/officeDocument/2006/relationships/hyperlink" Target="http://www.oft.gov.uk/news-and-updates/"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hyperlink" Target="http://www.telegraph.co.uk/news/uknews/1437810/Man-Utd-are-fined-1.6m-for-shirt-price-fix.html" TargetMode="Externa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250212"/>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Aft>
                <a:spcPts val="400"/>
              </a:spcAft>
            </a:pPr>
            <a:r>
              <a:rPr lang="en-GB"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 – </a:t>
            </a:r>
            <a:r>
              <a:rPr lang="en-IE"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Managing the </a:t>
            </a:r>
            <a:r>
              <a:rPr lang="en-IE"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Business</a:t>
            </a:r>
            <a:br>
              <a:rPr lang="en-IE"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fr-FR"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Chapter </a:t>
            </a:r>
            <a:r>
              <a:rPr lang="fr-FR"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11 – Consumer Protection</a:t>
            </a:r>
            <a:endParaRPr lang="en-GB"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0" name="Rectangle 9"/>
          <p:cNvSpPr/>
          <p:nvPr/>
        </p:nvSpPr>
        <p:spPr>
          <a:xfrm>
            <a:off x="179512" y="141600"/>
            <a:ext cx="8841953"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1" name="TextBox 10"/>
          <p:cNvSpPr txBox="1"/>
          <p:nvPr/>
        </p:nvSpPr>
        <p:spPr>
          <a:xfrm>
            <a:off x="2267744" y="188640"/>
            <a:ext cx="669674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AS Business </a:t>
            </a:r>
            <a:r>
              <a:rPr lang="en-GB" sz="3200" b="1" dirty="0" err="1" smtClean="0">
                <a:solidFill>
                  <a:schemeClr val="tx1">
                    <a:lumMod val="50000"/>
                    <a:lumOff val="50000"/>
                  </a:schemeClr>
                </a:solidFill>
              </a:rPr>
              <a:t>EdExcel</a:t>
            </a:r>
            <a:endParaRPr lang="en-GB" sz="3200" b="1" dirty="0" smtClean="0">
              <a:solidFill>
                <a:schemeClr val="tx1">
                  <a:lumMod val="50000"/>
                  <a:lumOff val="50000"/>
                </a:schemeClr>
              </a:solidFill>
            </a:endParaRPr>
          </a:p>
          <a:p>
            <a:pPr algn="r"/>
            <a:r>
              <a:rPr lang="en-GB" sz="3200" b="1" dirty="0" smtClean="0">
                <a:solidFill>
                  <a:schemeClr val="tx1">
                    <a:lumMod val="50000"/>
                    <a:lumOff val="50000"/>
                  </a:schemeClr>
                </a:solidFill>
              </a:rPr>
              <a:t>2018-20</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Year 12</a:t>
            </a:r>
            <a:endParaRPr lang="en-GB" sz="3600" b="1" dirty="0">
              <a:solidFill>
                <a:schemeClr val="tx1">
                  <a:lumMod val="50000"/>
                  <a:lumOff val="50000"/>
                </a:schemeClr>
              </a:solidFill>
            </a:endParaRPr>
          </a:p>
        </p:txBody>
      </p:sp>
      <p:pic>
        <p:nvPicPr>
          <p:cNvPr id="1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51920" y="1921358"/>
            <a:ext cx="5160301" cy="325098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188641"/>
            <a:ext cx="1698446" cy="1631216"/>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7344816" cy="4093428"/>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000" dirty="0"/>
              <a:t>Perhaps the most important consumer protection measure is the Sale of Goods Act 1994. This law requires that when a consumer buys an item from a trader, it must be:</a:t>
            </a:r>
          </a:p>
          <a:p>
            <a:pPr marL="631825" indent="-271463">
              <a:buClr>
                <a:schemeClr val="accent6">
                  <a:lumMod val="50000"/>
                </a:schemeClr>
              </a:buClr>
              <a:buFont typeface="Arial" panose="020B0604020202020204" pitchFamily="34" charset="0"/>
              <a:buChar char="•"/>
            </a:pPr>
            <a:r>
              <a:rPr lang="en-US" sz="2000" dirty="0" smtClean="0"/>
              <a:t>of satisfactory quality - free from defects</a:t>
            </a:r>
          </a:p>
          <a:p>
            <a:pPr marL="631825" indent="-271463">
              <a:buClr>
                <a:schemeClr val="accent6">
                  <a:lumMod val="50000"/>
                </a:schemeClr>
              </a:buClr>
              <a:buFont typeface="Arial" panose="020B0604020202020204" pitchFamily="34" charset="0"/>
              <a:buChar char="•"/>
            </a:pPr>
            <a:r>
              <a:rPr lang="en-US" sz="2000" dirty="0" smtClean="0"/>
              <a:t>fit for purpose - for the use for which it is intended</a:t>
            </a:r>
          </a:p>
          <a:p>
            <a:pPr marL="631825" indent="-271463">
              <a:buClr>
                <a:schemeClr val="accent6">
                  <a:lumMod val="50000"/>
                </a:schemeClr>
              </a:buClr>
              <a:buFont typeface="Arial" panose="020B0604020202020204" pitchFamily="34" charset="0"/>
              <a:buChar char="•"/>
            </a:pPr>
            <a:r>
              <a:rPr lang="en-US" sz="2000" dirty="0" smtClean="0"/>
              <a:t>as described - matching the description on the packaging or what the trader tells the buyer.</a:t>
            </a:r>
          </a:p>
          <a:p>
            <a:pPr marL="360363" indent="-360363">
              <a:buClr>
                <a:schemeClr val="accent6">
                  <a:lumMod val="50000"/>
                </a:schemeClr>
              </a:buClr>
              <a:buFont typeface="Wingdings 3" panose="05040102010807070707" pitchFamily="18" charset="2"/>
              <a:buChar char=""/>
            </a:pPr>
            <a:r>
              <a:rPr lang="en-US" sz="2000" dirty="0" smtClean="0"/>
              <a:t>Chris</a:t>
            </a:r>
            <a:r>
              <a:rPr lang="en-US" sz="2000" dirty="0"/>
              <a:t>, in the case </a:t>
            </a:r>
            <a:r>
              <a:rPr lang="en-US" sz="2000" dirty="0" smtClean="0"/>
              <a:t>study, </a:t>
            </a:r>
            <a:r>
              <a:rPr lang="en-US" sz="2000" dirty="0"/>
              <a:t>was using these legal requirements to fight for his rights. If an item doesn't comply with any one of these rights, it is faulty and the customer has the right to repair, replacement or refund. There are fewer rights if a good is bought from a private seller - items need only match the seller's description and be theirs to sell.</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11.1 </a:t>
            </a:r>
            <a:r>
              <a:rPr lang="en-GB" sz="4000" dirty="0"/>
              <a:t>– </a:t>
            </a:r>
            <a:r>
              <a:rPr lang="en-GB" sz="4000" dirty="0" smtClean="0"/>
              <a:t>Consumer Protection – Law</a:t>
            </a:r>
            <a:endParaRPr lang="en-GB" sz="3600" dirty="0"/>
          </a:p>
        </p:txBody>
      </p:sp>
      <p:sp>
        <p:nvSpPr>
          <p:cNvPr id="5" name="Round Same Side Corner Rectangle 4">
            <a:hlinkClick r:id="" action="ppaction://noaction"/>
          </p:cNvPr>
          <p:cNvSpPr/>
          <p:nvPr/>
        </p:nvSpPr>
        <p:spPr>
          <a:xfrm>
            <a:off x="5652120"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58</a:t>
            </a:r>
            <a:endParaRPr lang="en-GB" sz="1200" b="1" dirty="0">
              <a:latin typeface="Arial" panose="020B0604020202020204" pitchFamily="34" charset="0"/>
              <a:cs typeface="Arial" panose="020B0604020202020204" pitchFamily="34" charset="0"/>
            </a:endParaRPr>
          </a:p>
        </p:txBody>
      </p:sp>
      <p:sp>
        <p:nvSpPr>
          <p:cNvPr id="3" name="Rectangle 2"/>
          <p:cNvSpPr/>
          <p:nvPr/>
        </p:nvSpPr>
        <p:spPr>
          <a:xfrm>
            <a:off x="251520" y="5284365"/>
            <a:ext cx="8640960" cy="1384995"/>
          </a:xfrm>
          <a:prstGeom prst="rect">
            <a:avLst/>
          </a:prstGeom>
          <a:solidFill>
            <a:schemeClr val="accent6">
              <a:lumMod val="60000"/>
              <a:lumOff val="40000"/>
            </a:schemeClr>
          </a:solidFill>
          <a:ln w="57150">
            <a:solidFill>
              <a:srgbClr val="002060"/>
            </a:solidFill>
          </a:ln>
        </p:spPr>
        <p:txBody>
          <a:bodyPr wrap="square">
            <a:spAutoFit/>
          </a:bodyPr>
          <a:lstStyle/>
          <a:p>
            <a:pPr indent="-1016000" algn="just">
              <a:spcBef>
                <a:spcPts val="900"/>
              </a:spcBef>
              <a:spcAft>
                <a:spcPts val="0"/>
              </a:spcAft>
            </a:pPr>
            <a:r>
              <a:rPr lang="en-US" sz="2100" b="1" dirty="0">
                <a:solidFill>
                  <a:srgbClr val="000000"/>
                </a:solidFill>
                <a:latin typeface="Arial" panose="020B0604020202020204" pitchFamily="34" charset="0"/>
                <a:ea typeface="Segoe UI" panose="020B0502040204020203" pitchFamily="34" charset="0"/>
                <a:cs typeface="Arial" panose="020B0604020202020204" pitchFamily="34" charset="0"/>
              </a:rPr>
              <a:t>Consumer protection </a:t>
            </a:r>
            <a:r>
              <a:rPr lang="en-US" sz="2100" dirty="0">
                <a:latin typeface="Arial" panose="020B0604020202020204" pitchFamily="34" charset="0"/>
                <a:ea typeface="Segoe UI" panose="020B0502040204020203" pitchFamily="34" charset="0"/>
                <a:cs typeface="Arial" panose="020B0604020202020204" pitchFamily="34" charset="0"/>
              </a:rPr>
              <a:t>consists of a set of laws that make businesses accountable to their customers. Products must be fit for purpose and accurately described. Some aspects of consumer protection are resented by businesses because they raise costs.</a:t>
            </a:r>
            <a:endParaRPr lang="en-GB" sz="2100" dirty="0">
              <a:effectLst/>
              <a:latin typeface="Arial" panose="020B0604020202020204" pitchFamily="34" charset="0"/>
              <a:ea typeface="Segoe UI" panose="020B0502040204020203" pitchFamily="34" charset="0"/>
              <a:cs typeface="Arial" panose="020B0604020202020204" pitchFamily="34" charset="0"/>
            </a:endParaRPr>
          </a:p>
        </p:txBody>
      </p:sp>
      <p:pic>
        <p:nvPicPr>
          <p:cNvPr id="7" name="Picture 2" descr="Image result for fridge freeze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1318" t="-1" r="21835" b="-1"/>
          <a:stretch/>
        </p:blipFill>
        <p:spPr bwMode="auto">
          <a:xfrm flipH="1">
            <a:off x="7596336" y="1124744"/>
            <a:ext cx="1296144" cy="2467328"/>
          </a:xfrm>
          <a:prstGeom prst="rect">
            <a:avLst/>
          </a:prstGeom>
          <a:noFill/>
          <a:extLst>
            <a:ext uri="{909E8E84-426E-40DD-AFC4-6F175D3DCCD1}">
              <a14:hiddenFill xmlns:a14="http://schemas.microsoft.com/office/drawing/2010/main">
                <a:solidFill>
                  <a:srgbClr val="FFFFFF"/>
                </a:solidFill>
              </a14:hiddenFill>
            </a:ext>
          </a:extLst>
        </p:spPr>
      </p:pic>
      <p:pic>
        <p:nvPicPr>
          <p:cNvPr id="15362" name="Picture 2" descr="Image result for consumer protecti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96336" y="3686583"/>
            <a:ext cx="1243192" cy="1243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898536"/>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4016484"/>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700" dirty="0"/>
              <a:t>The Trade Descriptions Act of 1968 had a big impact on advertising. Until then, businesses routinely made claims in their adverts which exaggerated the good qualities of their products. The Act made it a criminal offence to give a false description of the product being sold</a:t>
            </a:r>
            <a:r>
              <a:rPr lang="en-US" sz="1700" dirty="0" smtClean="0"/>
              <a:t>.</a:t>
            </a:r>
          </a:p>
          <a:p>
            <a:pPr marL="360363" indent="-360363">
              <a:buClr>
                <a:schemeClr val="accent6">
                  <a:lumMod val="50000"/>
                </a:schemeClr>
              </a:buClr>
              <a:buFont typeface="Wingdings 3" panose="05040102010807070707" pitchFamily="18" charset="2"/>
              <a:buChar char=""/>
            </a:pPr>
            <a:r>
              <a:rPr lang="en-US" sz="1700" dirty="0"/>
              <a:t>Consumer awareness has increased greatly through media coverage of poor standards in the business </a:t>
            </a:r>
            <a:r>
              <a:rPr lang="en-US" sz="1700" dirty="0" smtClean="0"/>
              <a:t>world. The </a:t>
            </a:r>
            <a:r>
              <a:rPr lang="en-US" sz="1700" dirty="0"/>
              <a:t>Consumer Association (CA) in particular has exposed careless practice and poor design and a </a:t>
            </a:r>
            <a:r>
              <a:rPr lang="en-US" sz="1700" dirty="0" smtClean="0"/>
              <a:t>variety of </a:t>
            </a:r>
            <a:r>
              <a:rPr lang="en-US" sz="1700" dirty="0"/>
              <a:t>activist groups have posted information on the internet. When they do not get satisfaction from their purchases, aggrieved customers can turn for advice and support to the CA, Citizen's Advice Bureau, the National Consumer Council and regional Trading Standards services.</a:t>
            </a:r>
          </a:p>
          <a:p>
            <a:pPr marL="360363" indent="-360363">
              <a:buClr>
                <a:schemeClr val="accent6">
                  <a:lumMod val="50000"/>
                </a:schemeClr>
              </a:buClr>
              <a:buFont typeface="Wingdings 3" panose="05040102010807070707" pitchFamily="18" charset="2"/>
              <a:buChar char=""/>
            </a:pPr>
            <a:r>
              <a:rPr lang="en-US" sz="1700" dirty="0"/>
              <a:t>Consumer protection legislation has forced businesses to place more emphasis on the quality of both goods and services that they supply. It has given added impetus to businesses to set up customer service departments, so that complaints can be properly dealt with before they become serious</a:t>
            </a:r>
            <a:r>
              <a:rPr lang="en-US" sz="1700" dirty="0" smtClean="0"/>
              <a:t>.</a:t>
            </a:r>
            <a:endParaRPr lang="en-US" sz="1700" dirty="0"/>
          </a:p>
        </p:txBody>
      </p:sp>
      <p:sp>
        <p:nvSpPr>
          <p:cNvPr id="6" name="Title 1"/>
          <p:cNvSpPr>
            <a:spLocks noGrp="1"/>
          </p:cNvSpPr>
          <p:nvPr>
            <p:ph type="title"/>
          </p:nvPr>
        </p:nvSpPr>
        <p:spPr>
          <a:xfrm>
            <a:off x="35496" y="72008"/>
            <a:ext cx="7704856" cy="548680"/>
          </a:xfrm>
        </p:spPr>
        <p:txBody>
          <a:bodyPr>
            <a:noAutofit/>
          </a:bodyPr>
          <a:lstStyle/>
          <a:p>
            <a:r>
              <a:rPr lang="en-GB" sz="4000" dirty="0" smtClean="0"/>
              <a:t>11.1 </a:t>
            </a:r>
            <a:r>
              <a:rPr lang="en-GB" sz="4000" dirty="0"/>
              <a:t>– </a:t>
            </a:r>
            <a:r>
              <a:rPr lang="en-GB" sz="4000" dirty="0" smtClean="0"/>
              <a:t>Consumer Protection – Law</a:t>
            </a:r>
            <a:endParaRPr lang="en-GB" sz="3600" dirty="0"/>
          </a:p>
        </p:txBody>
      </p:sp>
      <p:sp>
        <p:nvSpPr>
          <p:cNvPr id="5" name="Round Same Side Corner Rectangle 4">
            <a:hlinkClick r:id="" action="ppaction://noaction"/>
          </p:cNvPr>
          <p:cNvSpPr/>
          <p:nvPr/>
        </p:nvSpPr>
        <p:spPr>
          <a:xfrm>
            <a:off x="5652120"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59</a:t>
            </a:r>
            <a:endParaRPr lang="en-GB" sz="1200" b="1" dirty="0">
              <a:latin typeface="Arial" panose="020B0604020202020204" pitchFamily="34" charset="0"/>
              <a:cs typeface="Arial" panose="020B0604020202020204" pitchFamily="34" charset="0"/>
            </a:endParaRPr>
          </a:p>
        </p:txBody>
      </p:sp>
      <p:sp>
        <p:nvSpPr>
          <p:cNvPr id="3" name="Rectangle 2"/>
          <p:cNvSpPr/>
          <p:nvPr/>
        </p:nvSpPr>
        <p:spPr>
          <a:xfrm>
            <a:off x="251520" y="5115088"/>
            <a:ext cx="8640960" cy="1554272"/>
          </a:xfrm>
          <a:prstGeom prst="rect">
            <a:avLst/>
          </a:prstGeom>
          <a:solidFill>
            <a:schemeClr val="accent6">
              <a:lumMod val="60000"/>
              <a:lumOff val="40000"/>
            </a:schemeClr>
          </a:solidFill>
          <a:ln w="57150">
            <a:solidFill>
              <a:srgbClr val="002060"/>
            </a:solidFill>
          </a:ln>
        </p:spPr>
        <p:txBody>
          <a:bodyPr wrap="square">
            <a:spAutoFit/>
          </a:bodyPr>
          <a:lstStyle/>
          <a:p>
            <a:pPr indent="-1016000" algn="just">
              <a:spcBef>
                <a:spcPts val="0"/>
              </a:spcBef>
              <a:spcAft>
                <a:spcPts val="0"/>
              </a:spcAft>
            </a:pPr>
            <a:r>
              <a:rPr lang="en-US" sz="1900" b="1" dirty="0">
                <a:solidFill>
                  <a:srgbClr val="000000"/>
                </a:solidFill>
                <a:latin typeface="Arial" panose="020B0604020202020204" pitchFamily="34" charset="0"/>
                <a:ea typeface="Segoe UI" panose="020B0502040204020203" pitchFamily="34" charset="0"/>
                <a:cs typeface="Arial" panose="020B0604020202020204" pitchFamily="34" charset="0"/>
              </a:rPr>
              <a:t>Show what you know</a:t>
            </a:r>
          </a:p>
          <a:p>
            <a:pPr indent="-1016000" algn="just">
              <a:spcBef>
                <a:spcPts val="0"/>
              </a:spcBef>
              <a:spcAft>
                <a:spcPts val="0"/>
              </a:spcAft>
            </a:pPr>
            <a:r>
              <a:rPr lang="en-US" sz="1900" dirty="0">
                <a:solidFill>
                  <a:srgbClr val="000000"/>
                </a:solidFill>
                <a:latin typeface="Arial" panose="020B0604020202020204" pitchFamily="34" charset="0"/>
                <a:ea typeface="Segoe UI" panose="020B0502040204020203" pitchFamily="34" charset="0"/>
                <a:cs typeface="Arial" panose="020B0604020202020204" pitchFamily="34" charset="0"/>
              </a:rPr>
              <a:t>Look for two or three examples of consumer protection that have affected individuals - yourself or someone you know or have heard about. Explain what difference the legal requirements have made. Share at least one story with someone else in your group.</a:t>
            </a:r>
          </a:p>
        </p:txBody>
      </p:sp>
    </p:spTree>
    <p:extLst>
      <p:ext uri="{BB962C8B-B14F-4D97-AF65-F5344CB8AC3E}">
        <p14:creationId xmlns:p14="http://schemas.microsoft.com/office/powerpoint/2010/main" val="1019537640"/>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632311"/>
          </a:xfrm>
          <a:prstGeom prst="rect">
            <a:avLst/>
          </a:prstGeom>
        </p:spPr>
        <p:txBody>
          <a:bodyPr wrap="square">
            <a:spAutoFit/>
          </a:bodyPr>
          <a:lstStyle/>
          <a:p>
            <a:pPr>
              <a:buClr>
                <a:schemeClr val="accent6">
                  <a:lumMod val="50000"/>
                </a:schemeClr>
              </a:buClr>
            </a:pPr>
            <a:r>
              <a:rPr lang="en-US" b="1" dirty="0">
                <a:solidFill>
                  <a:srgbClr val="002060"/>
                </a:solidFill>
              </a:rPr>
              <a:t>Energy prices</a:t>
            </a:r>
          </a:p>
          <a:p>
            <a:pPr marL="360363" indent="-360363">
              <a:buClr>
                <a:schemeClr val="accent6">
                  <a:lumMod val="50000"/>
                </a:schemeClr>
              </a:buClr>
              <a:buFont typeface="Wingdings 3" panose="05040102010807070707" pitchFamily="18" charset="2"/>
              <a:buChar char=""/>
            </a:pPr>
            <a:r>
              <a:rPr lang="en-US" dirty="0">
                <a:solidFill>
                  <a:srgbClr val="002060"/>
                </a:solidFill>
              </a:rPr>
              <a:t>The electricity and gas industries in the UK are dominated by six big firms, who between them hold 99 per cent of the market share. They have real market power. Despite the fact that wholesale prices in the gas industry have risen and then fallen there is a widespread perception that the companies are quick to put up prices and slow to bring them down.</a:t>
            </a:r>
          </a:p>
          <a:p>
            <a:pPr marL="360363" indent="-360363">
              <a:buClr>
                <a:schemeClr val="accent6">
                  <a:lumMod val="50000"/>
                </a:schemeClr>
              </a:buClr>
              <a:buFont typeface="Wingdings 3" panose="05040102010807070707" pitchFamily="18" charset="2"/>
              <a:buChar char=""/>
            </a:pPr>
            <a:r>
              <a:rPr lang="en-US" dirty="0">
                <a:solidFill>
                  <a:srgbClr val="002060"/>
                </a:solidFill>
              </a:rPr>
              <a:t>In the UK 'fuel poverty' has become an issue. Households where fuel bills account for more than 10 per cent of total spending are said to be in fuel poverty. This affects single people, low earners and pensioners in particular. In the UK the average household fuel bill in November 2010 was £1069 per annum. Nine months later it had risen to £1293, a rise of almost </a:t>
            </a:r>
            <a:r>
              <a:rPr lang="en-US" dirty="0" smtClean="0">
                <a:solidFill>
                  <a:srgbClr val="002060"/>
                </a:solidFill>
              </a:rPr>
              <a:t>21%. </a:t>
            </a:r>
            <a:r>
              <a:rPr lang="en-US" dirty="0">
                <a:solidFill>
                  <a:srgbClr val="002060"/>
                </a:solidFill>
              </a:rPr>
              <a:t>Fuel prices have risen by </a:t>
            </a:r>
            <a:r>
              <a:rPr lang="en-US" dirty="0" smtClean="0">
                <a:solidFill>
                  <a:srgbClr val="002060"/>
                </a:solidFill>
              </a:rPr>
              <a:t>96% </a:t>
            </a:r>
            <a:r>
              <a:rPr lang="en-US" dirty="0">
                <a:solidFill>
                  <a:srgbClr val="002060"/>
                </a:solidFill>
              </a:rPr>
              <a:t>in five years and now 6.9m people or </a:t>
            </a:r>
            <a:r>
              <a:rPr lang="en-US" dirty="0" smtClean="0">
                <a:solidFill>
                  <a:srgbClr val="002060"/>
                </a:solidFill>
              </a:rPr>
              <a:t>27% </a:t>
            </a:r>
            <a:r>
              <a:rPr lang="en-US" dirty="0">
                <a:solidFill>
                  <a:srgbClr val="002060"/>
                </a:solidFill>
              </a:rPr>
              <a:t>of households are in fuel poverty in the UK (September 2011).</a:t>
            </a:r>
          </a:p>
          <a:p>
            <a:pPr>
              <a:buClr>
                <a:schemeClr val="accent6">
                  <a:lumMod val="50000"/>
                </a:schemeClr>
              </a:buClr>
            </a:pPr>
            <a:r>
              <a:rPr lang="en-US" b="1" dirty="0">
                <a:solidFill>
                  <a:srgbClr val="FF0000"/>
                </a:solidFill>
              </a:rPr>
              <a:t>Questions</a:t>
            </a:r>
          </a:p>
          <a:p>
            <a:pPr marL="360363" indent="-360363">
              <a:buClr>
                <a:schemeClr val="accent6">
                  <a:lumMod val="50000"/>
                </a:schemeClr>
              </a:buClr>
              <a:buFont typeface="+mj-lt"/>
              <a:buAutoNum type="arabicPeriod"/>
            </a:pPr>
            <a:r>
              <a:rPr lang="en-US" dirty="0" smtClean="0">
                <a:solidFill>
                  <a:srgbClr val="FF0000"/>
                </a:solidFill>
              </a:rPr>
              <a:t>Think </a:t>
            </a:r>
            <a:r>
              <a:rPr lang="en-US" dirty="0">
                <a:solidFill>
                  <a:srgbClr val="FF0000"/>
                </a:solidFill>
              </a:rPr>
              <a:t>of as many reasons as you can why energy prices might have risen.</a:t>
            </a:r>
          </a:p>
          <a:p>
            <a:pPr marL="360363" indent="-360363">
              <a:buClr>
                <a:schemeClr val="accent6">
                  <a:lumMod val="50000"/>
                </a:schemeClr>
              </a:buClr>
              <a:buFont typeface="+mj-lt"/>
              <a:buAutoNum type="arabicPeriod"/>
            </a:pPr>
            <a:r>
              <a:rPr lang="en-US" dirty="0" smtClean="0">
                <a:solidFill>
                  <a:srgbClr val="FF0000"/>
                </a:solidFill>
              </a:rPr>
              <a:t>To </a:t>
            </a:r>
            <a:r>
              <a:rPr lang="en-US" dirty="0">
                <a:solidFill>
                  <a:srgbClr val="FF0000"/>
                </a:solidFill>
              </a:rPr>
              <a:t>what extent can people cut back on energy consumption?</a:t>
            </a:r>
          </a:p>
          <a:p>
            <a:pPr marL="360363" indent="-360363">
              <a:buClr>
                <a:schemeClr val="accent6">
                  <a:lumMod val="50000"/>
                </a:schemeClr>
              </a:buClr>
              <a:buFont typeface="+mj-lt"/>
              <a:buAutoNum type="arabicPeriod"/>
            </a:pPr>
            <a:r>
              <a:rPr lang="en-US" dirty="0" smtClean="0">
                <a:solidFill>
                  <a:srgbClr val="FF0000"/>
                </a:solidFill>
              </a:rPr>
              <a:t>What </a:t>
            </a:r>
            <a:r>
              <a:rPr lang="en-US" dirty="0">
                <a:solidFill>
                  <a:srgbClr val="FF0000"/>
                </a:solidFill>
              </a:rPr>
              <a:t>does your answer to question 2 tell you about the price elasticity of demand for energy?</a:t>
            </a:r>
          </a:p>
          <a:p>
            <a:pPr marL="360363" indent="-360363">
              <a:buClr>
                <a:schemeClr val="accent6">
                  <a:lumMod val="50000"/>
                </a:schemeClr>
              </a:buClr>
              <a:buFont typeface="+mj-lt"/>
              <a:buAutoNum type="arabicPeriod"/>
            </a:pPr>
            <a:r>
              <a:rPr lang="en-US" dirty="0" smtClean="0">
                <a:solidFill>
                  <a:srgbClr val="FF0000"/>
                </a:solidFill>
              </a:rPr>
              <a:t>To </a:t>
            </a:r>
            <a:r>
              <a:rPr lang="en-US" dirty="0">
                <a:solidFill>
                  <a:srgbClr val="FF0000"/>
                </a:solidFill>
              </a:rPr>
              <a:t>what extent, and in what ways, do you think that energy companies have taken advantage of customers?</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11.1 </a:t>
            </a:r>
            <a:r>
              <a:rPr lang="en-GB" sz="4000" dirty="0"/>
              <a:t>– </a:t>
            </a:r>
            <a:r>
              <a:rPr lang="en-GB" sz="4000" dirty="0" smtClean="0"/>
              <a:t>Consumer Protection – Law</a:t>
            </a:r>
            <a:endParaRPr lang="en-GB" sz="3600" dirty="0"/>
          </a:p>
        </p:txBody>
      </p:sp>
      <p:sp>
        <p:nvSpPr>
          <p:cNvPr id="5" name="Round Same Side Corner Rectangle 4">
            <a:hlinkClick r:id="" action="ppaction://noaction"/>
          </p:cNvPr>
          <p:cNvSpPr/>
          <p:nvPr/>
        </p:nvSpPr>
        <p:spPr>
          <a:xfrm>
            <a:off x="5652120"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59</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09043936"/>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516480" cy="5647700"/>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900" dirty="0"/>
              <a:t>Because there are just six major energy companies that dominate the market, and because energy has </a:t>
            </a:r>
            <a:r>
              <a:rPr lang="en-US" sz="1900" dirty="0" smtClean="0"/>
              <a:t>a crucial </a:t>
            </a:r>
            <a:r>
              <a:rPr lang="en-US" sz="1900" dirty="0"/>
              <a:t>role in the economy, there is a </a:t>
            </a:r>
            <a:r>
              <a:rPr lang="en-US" sz="1900" b="1" dirty="0"/>
              <a:t>regulator</a:t>
            </a:r>
            <a:r>
              <a:rPr lang="en-US" sz="1900" dirty="0"/>
              <a:t> for the industry, OFCEM (the Office of Gas and Electricity Markets), which controls the extent to which gas and electricity prices can be raised. It monitors the value for money that customers can </a:t>
            </a:r>
            <a:r>
              <a:rPr lang="en-US" sz="1900" dirty="0" smtClean="0"/>
              <a:t>obtain.</a:t>
            </a:r>
          </a:p>
          <a:p>
            <a:pPr marL="360363" indent="-360363">
              <a:buClr>
                <a:schemeClr val="accent6">
                  <a:lumMod val="50000"/>
                </a:schemeClr>
              </a:buClr>
              <a:buFont typeface="Wingdings 3" panose="05040102010807070707" pitchFamily="18" charset="2"/>
              <a:buChar char=""/>
            </a:pPr>
            <a:r>
              <a:rPr lang="en-US" sz="1900" dirty="0" smtClean="0"/>
              <a:t>The </a:t>
            </a:r>
            <a:r>
              <a:rPr lang="en-US" sz="1900" dirty="0"/>
              <a:t>difficulty is that energy prices are gradually rising, as energy becomes more expensive to deliver. </a:t>
            </a:r>
            <a:r>
              <a:rPr lang="en-US" sz="1900" dirty="0" smtClean="0"/>
              <a:t>E.g., </a:t>
            </a:r>
            <a:r>
              <a:rPr lang="en-US" sz="1900" dirty="0"/>
              <a:t>traditional gas sources are diminishing and new sources, e.g. shale gas, cost more. Worldwide, demand for energy is increasing over the long run, putting pressure on prices. </a:t>
            </a:r>
            <a:endParaRPr lang="en-US" sz="1900" dirty="0" smtClean="0"/>
          </a:p>
          <a:p>
            <a:pPr marL="360363" indent="-360363">
              <a:buClr>
                <a:schemeClr val="accent6">
                  <a:lumMod val="50000"/>
                </a:schemeClr>
              </a:buClr>
              <a:buFont typeface="Wingdings 3" panose="05040102010807070707" pitchFamily="18" charset="2"/>
              <a:buChar char=""/>
            </a:pPr>
            <a:r>
              <a:rPr lang="en-US" sz="1900" dirty="0"/>
              <a:t>Other utility regulators oversee the running of the phone systems (OFCOM), water suppliers (OFWAT), and other important parts of the infrastructure of the economy. Some of these regulators have been quite successful in preventing overcharging but there is often controversy surrounding their activities. </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11.1 </a:t>
            </a:r>
            <a:r>
              <a:rPr lang="en-GB" sz="4000" dirty="0"/>
              <a:t>– </a:t>
            </a:r>
            <a:r>
              <a:rPr lang="en-GB" sz="4000" dirty="0" smtClean="0"/>
              <a:t>Consumer Protection – Law</a:t>
            </a:r>
            <a:endParaRPr lang="en-GB" sz="3600" dirty="0"/>
          </a:p>
        </p:txBody>
      </p:sp>
      <p:sp>
        <p:nvSpPr>
          <p:cNvPr id="5" name="Round Same Side Corner Rectangle 4">
            <a:hlinkClick r:id="" action="ppaction://noaction"/>
          </p:cNvPr>
          <p:cNvSpPr/>
          <p:nvPr/>
        </p:nvSpPr>
        <p:spPr>
          <a:xfrm>
            <a:off x="5652120"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59</a:t>
            </a:r>
            <a:endParaRPr lang="en-GB" sz="1200" b="1" dirty="0">
              <a:latin typeface="Arial" panose="020B0604020202020204" pitchFamily="34" charset="0"/>
              <a:cs typeface="Arial" panose="020B0604020202020204" pitchFamily="34" charset="0"/>
            </a:endParaRPr>
          </a:p>
        </p:txBody>
      </p:sp>
      <p:pic>
        <p:nvPicPr>
          <p:cNvPr id="3" name="Picture 2">
            <a:hlinkClick r:id="rId3"/>
          </p:cNvPr>
          <p:cNvPicPr>
            <a:picLocks noChangeAspect="1"/>
          </p:cNvPicPr>
          <p:nvPr/>
        </p:nvPicPr>
        <p:blipFill rotWithShape="1">
          <a:blip r:embed="rId4"/>
          <a:srcRect l="10707" t="23422" r="19007" b="32281"/>
          <a:stretch/>
        </p:blipFill>
        <p:spPr>
          <a:xfrm>
            <a:off x="6768000" y="1114230"/>
            <a:ext cx="2124481" cy="752769"/>
          </a:xfrm>
          <a:prstGeom prst="rect">
            <a:avLst/>
          </a:prstGeom>
          <a:effectLst>
            <a:outerShdw blurRad="50800" dist="38100" dir="2700000" algn="tl" rotWithShape="0">
              <a:prstClr val="black">
                <a:alpha val="40000"/>
              </a:prstClr>
            </a:outerShdw>
          </a:effectLst>
        </p:spPr>
      </p:pic>
      <p:pic>
        <p:nvPicPr>
          <p:cNvPr id="7" name="Picture 6"/>
          <p:cNvPicPr>
            <a:picLocks noChangeAspect="1"/>
          </p:cNvPicPr>
          <p:nvPr/>
        </p:nvPicPr>
        <p:blipFill rotWithShape="1">
          <a:blip r:embed="rId5"/>
          <a:srcRect l="14027" t="21455" r="41698" b="5703"/>
          <a:stretch/>
        </p:blipFill>
        <p:spPr>
          <a:xfrm>
            <a:off x="6768000" y="1980429"/>
            <a:ext cx="2124480" cy="1965143"/>
          </a:xfrm>
          <a:prstGeom prst="rect">
            <a:avLst/>
          </a:prstGeom>
          <a:effectLst>
            <a:outerShdw blurRad="50800" dist="38100" dir="2700000" algn="tl" rotWithShape="0">
              <a:prstClr val="black">
                <a:alpha val="40000"/>
              </a:prstClr>
            </a:outerShdw>
          </a:effectLst>
        </p:spPr>
      </p:pic>
      <p:pic>
        <p:nvPicPr>
          <p:cNvPr id="8" name="Picture 7">
            <a:hlinkClick r:id="rId6"/>
          </p:cNvPr>
          <p:cNvPicPr>
            <a:picLocks noChangeAspect="1"/>
          </p:cNvPicPr>
          <p:nvPr/>
        </p:nvPicPr>
        <p:blipFill rotWithShape="1">
          <a:blip r:embed="rId7"/>
          <a:srcRect l="14389" t="12796" r="28607" b="5502"/>
          <a:stretch/>
        </p:blipFill>
        <p:spPr>
          <a:xfrm>
            <a:off x="6768000" y="4093305"/>
            <a:ext cx="2124479" cy="1711959"/>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336567627"/>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2654573"/>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850" dirty="0" smtClean="0"/>
              <a:t>In </a:t>
            </a:r>
            <a:r>
              <a:rPr lang="en-US" sz="1850" dirty="0"/>
              <a:t>the case of energy, it is difficult to work out which of the competing suppliers might offer the best deal. This suggests that the energy companies are deliberately trying to avoid real competition by making their pricing systems as confusing as possible. (This pricing policy is sometimes referred to as confusion pricing.)</a:t>
            </a:r>
          </a:p>
          <a:p>
            <a:pPr marL="360363" indent="-360363">
              <a:buClr>
                <a:schemeClr val="accent6">
                  <a:lumMod val="50000"/>
                </a:schemeClr>
              </a:buClr>
              <a:buFont typeface="Wingdings 3" panose="05040102010807070707" pitchFamily="18" charset="2"/>
              <a:buChar char=""/>
            </a:pPr>
            <a:r>
              <a:rPr lang="en-US" sz="1850" dirty="0"/>
              <a:t>Businesses need to make profits, it is argued, so that they can re-invest and ensure long term supplies. But in some industries, price rises have led to substantial profits. The body that has responsibility for ensuring that there is genuine competition wherever possible is the </a:t>
            </a:r>
            <a:r>
              <a:rPr lang="en-US" sz="1850" b="1" dirty="0"/>
              <a:t>Office of Fair Trading (OFT</a:t>
            </a:r>
            <a:r>
              <a:rPr lang="en-US" sz="1850" b="1" dirty="0" smtClean="0"/>
              <a:t>).</a:t>
            </a:r>
            <a:endParaRPr lang="en-US" sz="1850" b="1" dirty="0"/>
          </a:p>
        </p:txBody>
      </p:sp>
      <p:sp>
        <p:nvSpPr>
          <p:cNvPr id="6" name="Title 1"/>
          <p:cNvSpPr>
            <a:spLocks noGrp="1"/>
          </p:cNvSpPr>
          <p:nvPr>
            <p:ph type="title"/>
          </p:nvPr>
        </p:nvSpPr>
        <p:spPr>
          <a:xfrm>
            <a:off x="35496" y="72008"/>
            <a:ext cx="7704856" cy="548680"/>
          </a:xfrm>
        </p:spPr>
        <p:txBody>
          <a:bodyPr>
            <a:noAutofit/>
          </a:bodyPr>
          <a:lstStyle/>
          <a:p>
            <a:r>
              <a:rPr lang="en-GB" sz="4000" dirty="0" smtClean="0"/>
              <a:t>11.1 </a:t>
            </a:r>
            <a:r>
              <a:rPr lang="en-GB" sz="4000" dirty="0"/>
              <a:t>– </a:t>
            </a:r>
            <a:r>
              <a:rPr lang="en-GB" sz="4000" dirty="0" smtClean="0"/>
              <a:t>Consumer Protection – Law</a:t>
            </a:r>
            <a:endParaRPr lang="en-GB" sz="3600" dirty="0"/>
          </a:p>
        </p:txBody>
      </p:sp>
      <p:sp>
        <p:nvSpPr>
          <p:cNvPr id="5" name="Round Same Side Corner Rectangle 4">
            <a:hlinkClick r:id="" action="ppaction://noaction"/>
          </p:cNvPr>
          <p:cNvSpPr/>
          <p:nvPr/>
        </p:nvSpPr>
        <p:spPr>
          <a:xfrm>
            <a:off x="5652120"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60</a:t>
            </a:r>
            <a:endParaRPr lang="en-GB" sz="1200" b="1" dirty="0">
              <a:latin typeface="Arial" panose="020B0604020202020204" pitchFamily="34" charset="0"/>
              <a:cs typeface="Arial" panose="020B0604020202020204" pitchFamily="34" charset="0"/>
            </a:endParaRPr>
          </a:p>
        </p:txBody>
      </p:sp>
      <p:sp>
        <p:nvSpPr>
          <p:cNvPr id="7" name="Rectangle 6"/>
          <p:cNvSpPr/>
          <p:nvPr/>
        </p:nvSpPr>
        <p:spPr>
          <a:xfrm>
            <a:off x="251520" y="3945537"/>
            <a:ext cx="8640960" cy="2723823"/>
          </a:xfrm>
          <a:prstGeom prst="rect">
            <a:avLst/>
          </a:prstGeom>
          <a:solidFill>
            <a:schemeClr val="accent6">
              <a:lumMod val="60000"/>
              <a:lumOff val="40000"/>
            </a:schemeClr>
          </a:solidFill>
          <a:ln w="57150">
            <a:solidFill>
              <a:srgbClr val="002060"/>
            </a:solidFill>
          </a:ln>
        </p:spPr>
        <p:txBody>
          <a:bodyPr wrap="square">
            <a:spAutoFit/>
          </a:bodyPr>
          <a:lstStyle/>
          <a:p>
            <a:pPr indent="-1016000" algn="just">
              <a:spcBef>
                <a:spcPts val="0"/>
              </a:spcBef>
              <a:spcAft>
                <a:spcPts val="0"/>
              </a:spcAft>
            </a:pPr>
            <a:r>
              <a:rPr lang="en-US" sz="1900" b="1" dirty="0" smtClean="0">
                <a:solidFill>
                  <a:srgbClr val="000000"/>
                </a:solidFill>
                <a:latin typeface="Arial" panose="020B0604020202020204" pitchFamily="34" charset="0"/>
                <a:ea typeface="Segoe UI" panose="020B0502040204020203" pitchFamily="34" charset="0"/>
                <a:cs typeface="Arial" panose="020B0604020202020204" pitchFamily="34" charset="0"/>
              </a:rPr>
              <a:t>Regulators</a:t>
            </a:r>
            <a:r>
              <a:rPr lang="en-US" sz="1900" dirty="0" smtClean="0">
                <a:solidFill>
                  <a:srgbClr val="000000"/>
                </a:solidFill>
                <a:latin typeface="Arial" panose="020B0604020202020204" pitchFamily="34" charset="0"/>
                <a:ea typeface="Segoe UI" panose="020B0502040204020203" pitchFamily="34" charset="0"/>
                <a:cs typeface="Arial" panose="020B0604020202020204" pitchFamily="34" charset="0"/>
              </a:rPr>
              <a:t> </a:t>
            </a:r>
            <a:r>
              <a:rPr lang="en-US" sz="1900" dirty="0">
                <a:solidFill>
                  <a:srgbClr val="000000"/>
                </a:solidFill>
                <a:latin typeface="Arial" panose="020B0604020202020204" pitchFamily="34" charset="0"/>
                <a:ea typeface="Segoe UI" panose="020B0502040204020203" pitchFamily="34" charset="0"/>
                <a:cs typeface="Arial" panose="020B0604020202020204" pitchFamily="34" charset="0"/>
              </a:rPr>
              <a:t>are independent bodies set up by the government for industries that had previously been </a:t>
            </a:r>
            <a:r>
              <a:rPr lang="en-US" sz="1900" dirty="0" err="1">
                <a:solidFill>
                  <a:srgbClr val="000000"/>
                </a:solidFill>
                <a:latin typeface="Arial" panose="020B0604020202020204" pitchFamily="34" charset="0"/>
                <a:ea typeface="Segoe UI" panose="020B0502040204020203" pitchFamily="34" charset="0"/>
                <a:cs typeface="Arial" panose="020B0604020202020204" pitchFamily="34" charset="0"/>
              </a:rPr>
              <a:t>nationalised</a:t>
            </a:r>
            <a:r>
              <a:rPr lang="en-US" sz="1900" dirty="0">
                <a:solidFill>
                  <a:srgbClr val="000000"/>
                </a:solidFill>
                <a:latin typeface="Arial" panose="020B0604020202020204" pitchFamily="34" charset="0"/>
                <a:ea typeface="Segoe UI" panose="020B0502040204020203" pitchFamily="34" charset="0"/>
                <a:cs typeface="Arial" panose="020B0604020202020204" pitchFamily="34" charset="0"/>
              </a:rPr>
              <a:t> and had had some monopoly power. These industries still have considerable market power because the infrastructure they provide cannot easily be replaced by competing systems. (Think of gas and water pipes.)</a:t>
            </a:r>
          </a:p>
          <a:p>
            <a:pPr indent="-1016000" algn="just">
              <a:spcBef>
                <a:spcPts val="0"/>
              </a:spcBef>
              <a:spcAft>
                <a:spcPts val="0"/>
              </a:spcAft>
            </a:pPr>
            <a:r>
              <a:rPr lang="en-US" sz="1900" dirty="0">
                <a:solidFill>
                  <a:srgbClr val="000000"/>
                </a:solidFill>
                <a:latin typeface="Arial" panose="020B0604020202020204" pitchFamily="34" charset="0"/>
                <a:ea typeface="Segoe UI" panose="020B0502040204020203" pitchFamily="34" charset="0"/>
                <a:cs typeface="Arial" panose="020B0604020202020204" pitchFamily="34" charset="0"/>
              </a:rPr>
              <a:t>The </a:t>
            </a:r>
            <a:r>
              <a:rPr lang="en-US" sz="1900" b="1" dirty="0">
                <a:solidFill>
                  <a:srgbClr val="000000"/>
                </a:solidFill>
                <a:latin typeface="Arial" panose="020B0604020202020204" pitchFamily="34" charset="0"/>
                <a:ea typeface="Segoe UI" panose="020B0502040204020203" pitchFamily="34" charset="0"/>
                <a:cs typeface="Arial" panose="020B0604020202020204" pitchFamily="34" charset="0"/>
              </a:rPr>
              <a:t>Office of Fair Trading </a:t>
            </a:r>
            <a:r>
              <a:rPr lang="en-US" sz="1900" dirty="0">
                <a:solidFill>
                  <a:srgbClr val="000000"/>
                </a:solidFill>
                <a:latin typeface="Arial" panose="020B0604020202020204" pitchFamily="34" charset="0"/>
                <a:ea typeface="Segoe UI" panose="020B0502040204020203" pitchFamily="34" charset="0"/>
                <a:cs typeface="Arial" panose="020B0604020202020204" pitchFamily="34" charset="0"/>
              </a:rPr>
              <a:t>oversees UK competition policy. It investigates complaints about unfair competition and possible mergers that might reduce competition. It takes care of many aspects of consumer protection, including trade descriptions.</a:t>
            </a:r>
          </a:p>
        </p:txBody>
      </p:sp>
    </p:spTree>
    <p:extLst>
      <p:ext uri="{BB962C8B-B14F-4D97-AF65-F5344CB8AC3E}">
        <p14:creationId xmlns:p14="http://schemas.microsoft.com/office/powerpoint/2010/main" val="2822175878"/>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7344816" cy="5324535"/>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000" dirty="0"/>
              <a:t>The Companies Act 1998 states that firms must not:</a:t>
            </a:r>
          </a:p>
          <a:p>
            <a:pPr marL="631825" indent="-271463">
              <a:buClr>
                <a:schemeClr val="accent6">
                  <a:lumMod val="50000"/>
                </a:schemeClr>
              </a:buClr>
              <a:buFont typeface="Arial" panose="020B0604020202020204" pitchFamily="34" charset="0"/>
              <a:buChar char="•"/>
            </a:pPr>
            <a:r>
              <a:rPr lang="en-US" sz="2000" dirty="0" smtClean="0"/>
              <a:t>fix </a:t>
            </a:r>
            <a:r>
              <a:rPr lang="en-US" sz="2000" dirty="0"/>
              <a:t>prices, i.e. they must not agree prices with competitors</a:t>
            </a:r>
          </a:p>
          <a:p>
            <a:pPr marL="631825" indent="-271463">
              <a:buClr>
                <a:schemeClr val="accent6">
                  <a:lumMod val="50000"/>
                </a:schemeClr>
              </a:buClr>
              <a:buFont typeface="Arial" panose="020B0604020202020204" pitchFamily="34" charset="0"/>
              <a:buChar char="•"/>
            </a:pPr>
            <a:r>
              <a:rPr lang="en-US" sz="2000" dirty="0" smtClean="0"/>
              <a:t>limit </a:t>
            </a:r>
            <a:r>
              <a:rPr lang="en-US" sz="2000" dirty="0"/>
              <a:t>production to reduce competition (and drive up prices)</a:t>
            </a:r>
          </a:p>
          <a:p>
            <a:pPr marL="631825" indent="-271463">
              <a:buClr>
                <a:schemeClr val="accent6">
                  <a:lumMod val="50000"/>
                </a:schemeClr>
              </a:buClr>
              <a:buFont typeface="Arial" panose="020B0604020202020204" pitchFamily="34" charset="0"/>
              <a:buChar char="•"/>
            </a:pPr>
            <a:r>
              <a:rPr lang="en-US" sz="2000" dirty="0" smtClean="0"/>
              <a:t>charge </a:t>
            </a:r>
            <a:r>
              <a:rPr lang="en-US" sz="2000" dirty="0"/>
              <a:t>different prices to different customers (this part of the law is notoriously difficult to police as firms can offer all sorts of discounts)</a:t>
            </a:r>
          </a:p>
          <a:p>
            <a:pPr marL="631825" indent="-271463">
              <a:buClr>
                <a:schemeClr val="accent6">
                  <a:lumMod val="50000"/>
                </a:schemeClr>
              </a:buClr>
              <a:buFont typeface="Arial" panose="020B0604020202020204" pitchFamily="34" charset="0"/>
              <a:buChar char="•"/>
            </a:pPr>
            <a:r>
              <a:rPr lang="en-US" sz="2000" dirty="0" smtClean="0"/>
              <a:t>agree </a:t>
            </a:r>
            <a:r>
              <a:rPr lang="en-US" sz="2000" dirty="0"/>
              <a:t>not to bid or tender for certain contracts - there have been examples of firms tacitly agreeing not to move into certain markets, so that several sellers can share the market without having to compete on price. </a:t>
            </a:r>
          </a:p>
          <a:p>
            <a:pPr marL="360363" indent="-360363">
              <a:buClr>
                <a:schemeClr val="accent6">
                  <a:lumMod val="50000"/>
                </a:schemeClr>
              </a:buClr>
              <a:buFont typeface="Wingdings 3" panose="05040102010807070707" pitchFamily="18" charset="2"/>
              <a:buChar char=""/>
            </a:pPr>
            <a:r>
              <a:rPr lang="en-US" sz="2000" dirty="0"/>
              <a:t>The OFT was established in 1973. It enforces competition law and prohibits abuse of a dominant market position. It operates under the supervision of the Director General of Fair Trading. The OFT is responsible for overseeing matters relating to consumer protection and aims to ensure that no business deliberately restricts competition</a:t>
            </a:r>
            <a:r>
              <a:rPr lang="en-US" sz="2000" dirty="0" smtClean="0"/>
              <a:t>. requirements</a:t>
            </a:r>
            <a:r>
              <a:rPr lang="en-US" sz="2000" dirty="0"/>
              <a:t>.</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11.2 </a:t>
            </a:r>
            <a:r>
              <a:rPr lang="en-GB" sz="4000" dirty="0"/>
              <a:t>– </a:t>
            </a:r>
            <a:r>
              <a:rPr lang="en-GB" sz="4000" dirty="0" smtClean="0"/>
              <a:t>Competition Law</a:t>
            </a:r>
            <a:endParaRPr lang="en-GB" sz="3600" dirty="0"/>
          </a:p>
        </p:txBody>
      </p:sp>
      <p:sp>
        <p:nvSpPr>
          <p:cNvPr id="5" name="Round Same Side Corner Rectangle 4">
            <a:hlinkClick r:id="" action="ppaction://noaction"/>
          </p:cNvPr>
          <p:cNvSpPr/>
          <p:nvPr/>
        </p:nvSpPr>
        <p:spPr>
          <a:xfrm>
            <a:off x="5652120"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60</a:t>
            </a:r>
            <a:endParaRPr lang="en-GB" sz="1200" b="1" dirty="0">
              <a:latin typeface="Arial" panose="020B0604020202020204" pitchFamily="34" charset="0"/>
              <a:cs typeface="Arial" panose="020B0604020202020204" pitchFamily="34" charset="0"/>
            </a:endParaRPr>
          </a:p>
        </p:txBody>
      </p:sp>
      <p:pic>
        <p:nvPicPr>
          <p:cNvPr id="17410" name="Picture 2" descr="Image result for office of fair tradi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5152" b="13029"/>
          <a:stretch/>
        </p:blipFill>
        <p:spPr bwMode="auto">
          <a:xfrm>
            <a:off x="7520464" y="1096426"/>
            <a:ext cx="1325968" cy="952297"/>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Image result for office of fair tradi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312" t="4358" r="1236" b="3813"/>
          <a:stretch/>
        </p:blipFill>
        <p:spPr bwMode="auto">
          <a:xfrm>
            <a:off x="7520464" y="2144349"/>
            <a:ext cx="1325968" cy="575925"/>
          </a:xfrm>
          <a:prstGeom prst="rect">
            <a:avLst/>
          </a:prstGeom>
          <a:noFill/>
          <a:extLst>
            <a:ext uri="{909E8E84-426E-40DD-AFC4-6F175D3DCCD1}">
              <a14:hiddenFill xmlns:a14="http://schemas.microsoft.com/office/drawing/2010/main">
                <a:solidFill>
                  <a:srgbClr val="FFFFFF"/>
                </a:solidFill>
              </a14:hiddenFill>
            </a:ext>
          </a:extLst>
        </p:spPr>
      </p:pic>
      <p:pic>
        <p:nvPicPr>
          <p:cNvPr id="17414" name="Picture 6" descr="Image result for office of fair tradi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460" t="1743" r="2041" b="2427"/>
          <a:stretch/>
        </p:blipFill>
        <p:spPr bwMode="auto">
          <a:xfrm>
            <a:off x="7514825" y="2795150"/>
            <a:ext cx="1331607" cy="92188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hlinkClick r:id="rId6"/>
          </p:cNvPr>
          <p:cNvPicPr>
            <a:picLocks noChangeAspect="1"/>
          </p:cNvPicPr>
          <p:nvPr/>
        </p:nvPicPr>
        <p:blipFill rotWithShape="1">
          <a:blip r:embed="rId7"/>
          <a:srcRect l="13474" t="16531" r="38931" b="7672"/>
          <a:stretch/>
        </p:blipFill>
        <p:spPr>
          <a:xfrm>
            <a:off x="7514824" y="3861048"/>
            <a:ext cx="1335885" cy="1076831"/>
          </a:xfrm>
          <a:prstGeom prst="rect">
            <a:avLst/>
          </a:prstGeom>
        </p:spPr>
      </p:pic>
      <p:pic>
        <p:nvPicPr>
          <p:cNvPr id="17416" name="Picture 8" descr="Image result for egypt fair trading laws"/>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20465" y="5074706"/>
            <a:ext cx="1314016" cy="15226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3056912"/>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7236560" cy="5501506"/>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850" dirty="0" smtClean="0"/>
              <a:t>Are </a:t>
            </a:r>
            <a:r>
              <a:rPr lang="en-US" sz="1850" dirty="0"/>
              <a:t>OFT powers strong enough to maintain strong competition? Does the OFT implement the law with sufficient force? These are controversial questions. Recent investigations include the pricing of dental work; the price fixing of sales of hotel rooms via the internet; cartels in the commercial vehicle market, and the pricing of </a:t>
            </a:r>
            <a:r>
              <a:rPr lang="en-US" sz="1850" dirty="0" err="1"/>
              <a:t>ebooks</a:t>
            </a:r>
            <a:r>
              <a:rPr lang="en-US" sz="1850" dirty="0"/>
              <a:t>. </a:t>
            </a:r>
            <a:endParaRPr lang="en-US" sz="1850" dirty="0" smtClean="0"/>
          </a:p>
          <a:p>
            <a:pPr marL="360363" indent="-360363">
              <a:buClr>
                <a:schemeClr val="accent6">
                  <a:lumMod val="50000"/>
                </a:schemeClr>
              </a:buClr>
              <a:buFont typeface="Wingdings 3" panose="05040102010807070707" pitchFamily="18" charset="2"/>
              <a:buChar char=""/>
            </a:pPr>
            <a:r>
              <a:rPr lang="en-US" sz="1850" dirty="0" smtClean="0"/>
              <a:t>There </a:t>
            </a:r>
            <a:r>
              <a:rPr lang="en-US" sz="1850" dirty="0"/>
              <a:t>is clearly a need for a body such as the OFT as almost all of their investigations start as a result of a complaint. But many investigations take a long time; sometimes it is concluded that the companies concerned are largely blameless.</a:t>
            </a:r>
          </a:p>
          <a:p>
            <a:pPr marL="360363" indent="-360363">
              <a:buClr>
                <a:schemeClr val="accent6">
                  <a:lumMod val="50000"/>
                </a:schemeClr>
              </a:buClr>
              <a:buFont typeface="Wingdings 3" panose="05040102010807070707" pitchFamily="18" charset="2"/>
              <a:buChar char=""/>
            </a:pPr>
            <a:r>
              <a:rPr lang="en-US" sz="1850" dirty="0"/>
              <a:t>The full workload of the OFT gives an indication that the consumer does need protecting. The purpose of consumer legislation is threefold:</a:t>
            </a:r>
          </a:p>
          <a:p>
            <a:pPr marL="720725" indent="-360363">
              <a:buClr>
                <a:schemeClr val="accent6">
                  <a:lumMod val="50000"/>
                </a:schemeClr>
              </a:buClr>
              <a:buFont typeface="Arial" panose="020B0604020202020204" pitchFamily="34" charset="0"/>
              <a:buChar char="•"/>
            </a:pPr>
            <a:r>
              <a:rPr lang="en-US" sz="1850" dirty="0" smtClean="0"/>
              <a:t>To </a:t>
            </a:r>
            <a:r>
              <a:rPr lang="en-US" sz="1850" dirty="0"/>
              <a:t>ensure that providers of goods and services clearly understand the legal requirements as to the customer care they must provide.</a:t>
            </a:r>
          </a:p>
          <a:p>
            <a:pPr marL="720725" indent="-360363">
              <a:buClr>
                <a:schemeClr val="accent6">
                  <a:lumMod val="50000"/>
                </a:schemeClr>
              </a:buClr>
              <a:buFont typeface="Arial" panose="020B0604020202020204" pitchFamily="34" charset="0"/>
              <a:buChar char="•"/>
            </a:pPr>
            <a:r>
              <a:rPr lang="en-US" sz="1850" dirty="0" smtClean="0"/>
              <a:t>To </a:t>
            </a:r>
            <a:r>
              <a:rPr lang="en-US" sz="1850" dirty="0"/>
              <a:t>establish the procedures of redress for customers.</a:t>
            </a:r>
          </a:p>
          <a:p>
            <a:pPr marL="720725" indent="-360363">
              <a:buClr>
                <a:schemeClr val="accent6">
                  <a:lumMod val="50000"/>
                </a:schemeClr>
              </a:buClr>
              <a:buFont typeface="Arial" panose="020B0604020202020204" pitchFamily="34" charset="0"/>
              <a:buChar char="•"/>
            </a:pPr>
            <a:r>
              <a:rPr lang="en-US" sz="1850" dirty="0" smtClean="0"/>
              <a:t>To </a:t>
            </a:r>
            <a:r>
              <a:rPr lang="en-US" sz="1850" dirty="0"/>
              <a:t>establish legal procedures for dealing with sellers who are in breach of the legal requirements.</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11.2 </a:t>
            </a:r>
            <a:r>
              <a:rPr lang="en-GB" sz="4000" dirty="0"/>
              <a:t>– </a:t>
            </a:r>
            <a:r>
              <a:rPr lang="en-GB" sz="4000" dirty="0" smtClean="0"/>
              <a:t>Competition Law</a:t>
            </a:r>
            <a:endParaRPr lang="en-GB" sz="3600" dirty="0"/>
          </a:p>
        </p:txBody>
      </p:sp>
      <p:sp>
        <p:nvSpPr>
          <p:cNvPr id="5" name="Round Same Side Corner Rectangle 4">
            <a:hlinkClick r:id="" action="ppaction://noaction"/>
          </p:cNvPr>
          <p:cNvSpPr/>
          <p:nvPr/>
        </p:nvSpPr>
        <p:spPr>
          <a:xfrm>
            <a:off x="5652120"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61</a:t>
            </a:r>
            <a:endParaRPr lang="en-GB" sz="1200" b="1" dirty="0">
              <a:latin typeface="Arial" panose="020B0604020202020204" pitchFamily="34" charset="0"/>
              <a:cs typeface="Arial" panose="020B0604020202020204" pitchFamily="34" charset="0"/>
            </a:endParaRPr>
          </a:p>
        </p:txBody>
      </p:sp>
      <p:pic>
        <p:nvPicPr>
          <p:cNvPr id="7" name="Picture 2" descr="Image result for office of fair tradi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5152" b="13029"/>
          <a:stretch/>
        </p:blipFill>
        <p:spPr bwMode="auto">
          <a:xfrm>
            <a:off x="7520464" y="1096426"/>
            <a:ext cx="1325968" cy="95229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Image result for office of fair tradi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312" t="4358" r="1236" b="3813"/>
          <a:stretch/>
        </p:blipFill>
        <p:spPr bwMode="auto">
          <a:xfrm>
            <a:off x="7520464" y="2144349"/>
            <a:ext cx="1325968" cy="57592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Image result for office of fair tradi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460" t="1743" r="2041" b="2427"/>
          <a:stretch/>
        </p:blipFill>
        <p:spPr bwMode="auto">
          <a:xfrm>
            <a:off x="7514825" y="2795150"/>
            <a:ext cx="1331607" cy="92188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hlinkClick r:id="rId6"/>
          </p:cNvPr>
          <p:cNvPicPr>
            <a:picLocks noChangeAspect="1"/>
          </p:cNvPicPr>
          <p:nvPr/>
        </p:nvPicPr>
        <p:blipFill rotWithShape="1">
          <a:blip r:embed="rId7"/>
          <a:srcRect l="13474" t="16531" r="38931" b="7672"/>
          <a:stretch/>
        </p:blipFill>
        <p:spPr>
          <a:xfrm>
            <a:off x="7514824" y="3861048"/>
            <a:ext cx="1335885" cy="1076831"/>
          </a:xfrm>
          <a:prstGeom prst="rect">
            <a:avLst/>
          </a:prstGeom>
        </p:spPr>
      </p:pic>
      <p:pic>
        <p:nvPicPr>
          <p:cNvPr id="11" name="Picture 8" descr="Image result for egypt fair trading laws"/>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20465" y="5074706"/>
            <a:ext cx="1314016" cy="15226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4334710"/>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696744" cy="5632311"/>
          </a:xfrm>
          <a:prstGeom prst="rect">
            <a:avLst/>
          </a:prstGeom>
        </p:spPr>
        <p:txBody>
          <a:bodyPr wrap="square">
            <a:spAutoFit/>
          </a:bodyPr>
          <a:lstStyle/>
          <a:p>
            <a:pPr>
              <a:buClr>
                <a:schemeClr val="accent6">
                  <a:lumMod val="50000"/>
                </a:schemeClr>
              </a:buClr>
            </a:pPr>
            <a:r>
              <a:rPr lang="en-US" sz="2000" b="1" dirty="0">
                <a:solidFill>
                  <a:srgbClr val="002060"/>
                </a:solidFill>
              </a:rPr>
              <a:t>Ripping the shirt off your back</a:t>
            </a:r>
          </a:p>
          <a:p>
            <a:pPr marL="360363" indent="-360363">
              <a:buClr>
                <a:schemeClr val="accent6">
                  <a:lumMod val="50000"/>
                </a:schemeClr>
              </a:buClr>
              <a:buFont typeface="Wingdings 3" panose="05040102010807070707" pitchFamily="18" charset="2"/>
              <a:buChar char=""/>
            </a:pPr>
            <a:r>
              <a:rPr lang="en-US" sz="2000" dirty="0">
                <a:solidFill>
                  <a:srgbClr val="002060"/>
                </a:solidFill>
              </a:rPr>
              <a:t>In 2002, the OFT received a complaint about replica football shirts. The scandal </a:t>
            </a:r>
            <a:r>
              <a:rPr lang="en-US" sz="2000" dirty="0" err="1">
                <a:solidFill>
                  <a:srgbClr val="002060"/>
                </a:solidFill>
              </a:rPr>
              <a:t>centred</a:t>
            </a:r>
            <a:r>
              <a:rPr lang="en-US" sz="2000" dirty="0">
                <a:solidFill>
                  <a:srgbClr val="002060"/>
                </a:solidFill>
              </a:rPr>
              <a:t> on an apparently illegal agreement to inflate the price of </a:t>
            </a:r>
            <a:r>
              <a:rPr lang="en-US" sz="2000" dirty="0" err="1">
                <a:solidFill>
                  <a:srgbClr val="002060"/>
                </a:solidFill>
              </a:rPr>
              <a:t>Umbro</a:t>
            </a:r>
            <a:r>
              <a:rPr lang="en-US" sz="2000" dirty="0">
                <a:solidFill>
                  <a:srgbClr val="002060"/>
                </a:solidFill>
              </a:rPr>
              <a:t> shirts for Manchester United. Emboldened by new powers in the Competition Act 2000, OFT investigators launched a series of early morning raids and seized incriminating documents.</a:t>
            </a:r>
          </a:p>
          <a:p>
            <a:pPr marL="360363" indent="-360363">
              <a:buClr>
                <a:schemeClr val="accent6">
                  <a:lumMod val="50000"/>
                </a:schemeClr>
              </a:buClr>
              <a:buFont typeface="Wingdings 3" panose="05040102010807070707" pitchFamily="18" charset="2"/>
              <a:buChar char=""/>
            </a:pPr>
            <a:r>
              <a:rPr lang="en-US" sz="2000" dirty="0">
                <a:solidFill>
                  <a:srgbClr val="002060"/>
                </a:solidFill>
              </a:rPr>
              <a:t>After a 14-month investigation, Manchester United, a leading sports kit manufacturer and eight retailers were found guilty of collusion, i.e. a secret agreement, to fix the prices of replica shirts. They were fined a total of £18.6m. The OFT said the severity of the fine reflected the scale of this national conspiracy to cheat consumers. Even the game's governing body, the Football Association, was found guilty of maintaining the price of England shirts by restricting supply through Britain's biggest sports retailer, JJB Sports</a:t>
            </a:r>
            <a:r>
              <a:rPr lang="en-US" sz="2000" dirty="0" smtClean="0">
                <a:solidFill>
                  <a:srgbClr val="002060"/>
                </a:solidFill>
              </a:rPr>
              <a:t>.</a:t>
            </a:r>
            <a:endParaRPr lang="en-US" sz="2000" dirty="0">
              <a:solidFill>
                <a:srgbClr val="002060"/>
              </a:solidFill>
            </a:endParaRPr>
          </a:p>
        </p:txBody>
      </p:sp>
      <p:sp>
        <p:nvSpPr>
          <p:cNvPr id="6" name="Title 1"/>
          <p:cNvSpPr>
            <a:spLocks noGrp="1"/>
          </p:cNvSpPr>
          <p:nvPr>
            <p:ph type="title"/>
          </p:nvPr>
        </p:nvSpPr>
        <p:spPr>
          <a:xfrm>
            <a:off x="35496" y="72008"/>
            <a:ext cx="7704856" cy="548680"/>
          </a:xfrm>
        </p:spPr>
        <p:txBody>
          <a:bodyPr>
            <a:noAutofit/>
          </a:bodyPr>
          <a:lstStyle/>
          <a:p>
            <a:r>
              <a:rPr lang="en-GB" sz="4000" dirty="0" smtClean="0"/>
              <a:t>11.2 </a:t>
            </a:r>
            <a:r>
              <a:rPr lang="en-GB" sz="4000" dirty="0"/>
              <a:t>– </a:t>
            </a:r>
            <a:r>
              <a:rPr lang="en-GB" sz="4000" dirty="0" smtClean="0"/>
              <a:t>Competition Law</a:t>
            </a:r>
            <a:endParaRPr lang="en-GB" sz="3600" dirty="0"/>
          </a:p>
        </p:txBody>
      </p:sp>
      <p:sp>
        <p:nvSpPr>
          <p:cNvPr id="5" name="Round Same Side Corner Rectangle 4">
            <a:hlinkClick r:id="" action="ppaction://noaction"/>
          </p:cNvPr>
          <p:cNvSpPr/>
          <p:nvPr/>
        </p:nvSpPr>
        <p:spPr>
          <a:xfrm>
            <a:off x="5652120"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61</a:t>
            </a:r>
            <a:endParaRPr lang="en-GB" sz="1200" b="1" dirty="0">
              <a:latin typeface="Arial" panose="020B0604020202020204" pitchFamily="34" charset="0"/>
              <a:cs typeface="Arial" panose="020B0604020202020204" pitchFamily="34" charset="0"/>
            </a:endParaRPr>
          </a:p>
        </p:txBody>
      </p:sp>
      <p:pic>
        <p:nvPicPr>
          <p:cNvPr id="23554" name="Picture 2" descr="Image result for manchester united umbro shirt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1124744"/>
            <a:ext cx="1872208" cy="1362105"/>
          </a:xfrm>
          <a:prstGeom prst="rect">
            <a:avLst/>
          </a:prstGeom>
          <a:noFill/>
          <a:extLst>
            <a:ext uri="{909E8E84-426E-40DD-AFC4-6F175D3DCCD1}">
              <a14:hiddenFill xmlns:a14="http://schemas.microsoft.com/office/drawing/2010/main">
                <a:solidFill>
                  <a:srgbClr val="FFFFFF"/>
                </a:solidFill>
              </a14:hiddenFill>
            </a:ext>
          </a:extLst>
        </p:spPr>
      </p:pic>
      <p:pic>
        <p:nvPicPr>
          <p:cNvPr id="23556" name="Picture 4" descr="Image result for fake manchester united umbro shirt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195" r="11023"/>
          <a:stretch/>
        </p:blipFill>
        <p:spPr bwMode="auto">
          <a:xfrm>
            <a:off x="6948263" y="2538810"/>
            <a:ext cx="1880315" cy="163404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hlinkClick r:id="rId5"/>
          </p:cNvPr>
          <p:cNvPicPr>
            <a:picLocks noChangeAspect="1"/>
          </p:cNvPicPr>
          <p:nvPr/>
        </p:nvPicPr>
        <p:blipFill rotWithShape="1">
          <a:blip r:embed="rId6"/>
          <a:srcRect l="14580" t="14563" r="51107" b="9641"/>
          <a:stretch/>
        </p:blipFill>
        <p:spPr>
          <a:xfrm>
            <a:off x="6948263" y="4275412"/>
            <a:ext cx="1880315" cy="2335230"/>
          </a:xfrm>
          <a:prstGeom prst="rect">
            <a:avLst/>
          </a:prstGeom>
        </p:spPr>
      </p:pic>
    </p:spTree>
    <p:extLst>
      <p:ext uri="{BB962C8B-B14F-4D97-AF65-F5344CB8AC3E}">
        <p14:creationId xmlns:p14="http://schemas.microsoft.com/office/powerpoint/2010/main" val="2016151247"/>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096426"/>
            <a:ext cx="5976665" cy="5586145"/>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2100" dirty="0" smtClean="0">
                <a:solidFill>
                  <a:srgbClr val="002060"/>
                </a:solidFill>
              </a:rPr>
              <a:t>Immediately </a:t>
            </a:r>
            <a:r>
              <a:rPr lang="en-US" sz="2100" dirty="0">
                <a:solidFill>
                  <a:srgbClr val="002060"/>
                </a:solidFill>
              </a:rPr>
              <a:t>following the ruling, the supermarket chain </a:t>
            </a:r>
            <a:r>
              <a:rPr lang="en-US" sz="2100" dirty="0" err="1">
                <a:solidFill>
                  <a:srgbClr val="002060"/>
                </a:solidFill>
              </a:rPr>
              <a:t>Asda</a:t>
            </a:r>
            <a:r>
              <a:rPr lang="en-US" sz="2100" dirty="0">
                <a:solidFill>
                  <a:srgbClr val="002060"/>
                </a:solidFill>
              </a:rPr>
              <a:t> cut the price of Manchester United shirts, now made by Nike, at 27 of its stores, by £15, to just under £25.</a:t>
            </a:r>
          </a:p>
          <a:p>
            <a:pPr>
              <a:buClr>
                <a:schemeClr val="accent6">
                  <a:lumMod val="50000"/>
                </a:schemeClr>
              </a:buClr>
            </a:pPr>
            <a:r>
              <a:rPr lang="en-US" sz="2100" b="1" dirty="0">
                <a:solidFill>
                  <a:srgbClr val="FF0000"/>
                </a:solidFill>
              </a:rPr>
              <a:t>Questions</a:t>
            </a:r>
          </a:p>
          <a:p>
            <a:pPr marL="457200" indent="-457200">
              <a:buClr>
                <a:schemeClr val="accent6">
                  <a:lumMod val="50000"/>
                </a:schemeClr>
              </a:buClr>
              <a:buFont typeface="+mj-lt"/>
              <a:buAutoNum type="arabicPeriod"/>
            </a:pPr>
            <a:r>
              <a:rPr lang="en-US" sz="2100" dirty="0" smtClean="0">
                <a:solidFill>
                  <a:srgbClr val="FF0000"/>
                </a:solidFill>
              </a:rPr>
              <a:t>Why </a:t>
            </a:r>
            <a:r>
              <a:rPr lang="en-US" sz="2100" dirty="0">
                <a:solidFill>
                  <a:srgbClr val="FF0000"/>
                </a:solidFill>
              </a:rPr>
              <a:t>were the retailers willing to charge similar prices, instead of competing against each other?</a:t>
            </a:r>
          </a:p>
          <a:p>
            <a:pPr marL="457200" indent="-457200">
              <a:buClr>
                <a:schemeClr val="accent6">
                  <a:lumMod val="50000"/>
                </a:schemeClr>
              </a:buClr>
              <a:buFont typeface="+mj-lt"/>
              <a:buAutoNum type="arabicPeriod"/>
            </a:pPr>
            <a:r>
              <a:rPr lang="en-US" sz="2100" dirty="0" smtClean="0">
                <a:solidFill>
                  <a:srgbClr val="FF0000"/>
                </a:solidFill>
              </a:rPr>
              <a:t>Why </a:t>
            </a:r>
            <a:r>
              <a:rPr lang="en-US" sz="2100" dirty="0">
                <a:solidFill>
                  <a:srgbClr val="FF0000"/>
                </a:solidFill>
              </a:rPr>
              <a:t>is collusion illegal?</a:t>
            </a:r>
          </a:p>
          <a:p>
            <a:pPr marL="457200" indent="-457200">
              <a:buClr>
                <a:schemeClr val="accent6">
                  <a:lumMod val="50000"/>
                </a:schemeClr>
              </a:buClr>
              <a:buFont typeface="+mj-lt"/>
              <a:buAutoNum type="arabicPeriod"/>
            </a:pPr>
            <a:r>
              <a:rPr lang="en-US" sz="2100" dirty="0" smtClean="0">
                <a:solidFill>
                  <a:srgbClr val="FF0000"/>
                </a:solidFill>
              </a:rPr>
              <a:t>Explain </a:t>
            </a:r>
            <a:r>
              <a:rPr lang="en-US" sz="2100" dirty="0">
                <a:solidFill>
                  <a:srgbClr val="FF0000"/>
                </a:solidFill>
              </a:rPr>
              <a:t>the role of the Office of Fair Trading.</a:t>
            </a:r>
          </a:p>
          <a:p>
            <a:pPr marL="457200" indent="-457200">
              <a:buClr>
                <a:schemeClr val="accent6">
                  <a:lumMod val="50000"/>
                </a:schemeClr>
              </a:buClr>
              <a:buFont typeface="+mj-lt"/>
              <a:buAutoNum type="arabicPeriod"/>
            </a:pPr>
            <a:r>
              <a:rPr lang="en-US" sz="2100" dirty="0" smtClean="0">
                <a:solidFill>
                  <a:srgbClr val="FF0000"/>
                </a:solidFill>
              </a:rPr>
              <a:t>Given </a:t>
            </a:r>
            <a:r>
              <a:rPr lang="en-US" sz="2100" dirty="0">
                <a:solidFill>
                  <a:srgbClr val="FF0000"/>
                </a:solidFill>
              </a:rPr>
              <a:t>the number of investigations undertaken by the OFT, what conclusions can be drawn as regards the punishments meted out</a:t>
            </a:r>
            <a:r>
              <a:rPr lang="en-US" sz="2100" dirty="0" smtClean="0">
                <a:solidFill>
                  <a:srgbClr val="FF0000"/>
                </a:solidFill>
              </a:rPr>
              <a:t>?</a:t>
            </a:r>
          </a:p>
          <a:p>
            <a:pPr marL="342900" indent="-342900">
              <a:buClr>
                <a:schemeClr val="accent6">
                  <a:lumMod val="50000"/>
                </a:schemeClr>
              </a:buClr>
              <a:buFont typeface="Wingdings 3" panose="05040102010807070707" pitchFamily="18" charset="2"/>
              <a:buChar char=""/>
            </a:pPr>
            <a:r>
              <a:rPr lang="en-US" sz="2100" dirty="0" smtClean="0">
                <a:solidFill>
                  <a:srgbClr val="FF0000"/>
                </a:solidFill>
              </a:rPr>
              <a:t>Research </a:t>
            </a:r>
            <a:r>
              <a:rPr lang="en-US" sz="2100" dirty="0">
                <a:solidFill>
                  <a:srgbClr val="FF0000"/>
                </a:solidFill>
              </a:rPr>
              <a:t>and comment on an OFT investigation - start out at </a:t>
            </a:r>
            <a:r>
              <a:rPr lang="en-US" sz="2100" dirty="0">
                <a:solidFill>
                  <a:srgbClr val="FF0000"/>
                </a:solidFill>
                <a:hlinkClick r:id="rId3"/>
              </a:rPr>
              <a:t>www.oft.gov.uk/news-and-updates</a:t>
            </a:r>
            <a:r>
              <a:rPr lang="en-US" sz="2100" dirty="0" smtClean="0">
                <a:solidFill>
                  <a:srgbClr val="FF0000"/>
                </a:solidFill>
                <a:hlinkClick r:id="rId3"/>
              </a:rPr>
              <a:t>/</a:t>
            </a:r>
            <a:r>
              <a:rPr lang="en-US" sz="2100" dirty="0" smtClean="0">
                <a:solidFill>
                  <a:srgbClr val="FF0000"/>
                </a:solidFill>
              </a:rPr>
              <a:t>. </a:t>
            </a:r>
            <a:endParaRPr lang="en-US" sz="21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4000" dirty="0" smtClean="0"/>
              <a:t>11.2 </a:t>
            </a:r>
            <a:r>
              <a:rPr lang="en-GB" sz="4000" dirty="0"/>
              <a:t>– </a:t>
            </a:r>
            <a:r>
              <a:rPr lang="en-GB" sz="4000" dirty="0" smtClean="0"/>
              <a:t>Competition Law</a:t>
            </a:r>
            <a:endParaRPr lang="en-GB" sz="3600" dirty="0"/>
          </a:p>
        </p:txBody>
      </p:sp>
      <p:sp>
        <p:nvSpPr>
          <p:cNvPr id="5" name="Round Same Side Corner Rectangle 4">
            <a:hlinkClick r:id="" action="ppaction://noaction"/>
          </p:cNvPr>
          <p:cNvSpPr/>
          <p:nvPr/>
        </p:nvSpPr>
        <p:spPr>
          <a:xfrm>
            <a:off x="5652120"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61</a:t>
            </a:r>
            <a:endParaRPr lang="en-GB" sz="1200" b="1" dirty="0">
              <a:latin typeface="Arial" panose="020B0604020202020204" pitchFamily="34" charset="0"/>
              <a:cs typeface="Arial" panose="020B0604020202020204" pitchFamily="34" charset="0"/>
            </a:endParaRPr>
          </a:p>
        </p:txBody>
      </p:sp>
      <p:pic>
        <p:nvPicPr>
          <p:cNvPr id="8" name="Picture 4" descr="Image result for fake manchester united umbro shirt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195" r="11023" b="7593"/>
          <a:stretch/>
        </p:blipFill>
        <p:spPr bwMode="auto">
          <a:xfrm>
            <a:off x="6228185" y="1124745"/>
            <a:ext cx="2600393" cy="208823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5"/>
          </p:cNvPr>
          <p:cNvPicPr>
            <a:picLocks noChangeAspect="1"/>
          </p:cNvPicPr>
          <p:nvPr/>
        </p:nvPicPr>
        <p:blipFill rotWithShape="1">
          <a:blip r:embed="rId6"/>
          <a:srcRect l="14580" t="14563" r="51107" b="9641"/>
          <a:stretch/>
        </p:blipFill>
        <p:spPr>
          <a:xfrm>
            <a:off x="6228185" y="3356992"/>
            <a:ext cx="2600394" cy="3229522"/>
          </a:xfrm>
          <a:prstGeom prst="rect">
            <a:avLst/>
          </a:prstGeom>
        </p:spPr>
      </p:pic>
    </p:spTree>
    <p:extLst>
      <p:ext uri="{BB962C8B-B14F-4D97-AF65-F5344CB8AC3E}">
        <p14:creationId xmlns:p14="http://schemas.microsoft.com/office/powerpoint/2010/main" val="2139578771"/>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700" b="1" dirty="0" smtClean="0"/>
              <a:t>1 – New Business Ideas - Expectations</a:t>
            </a:r>
          </a:p>
        </p:txBody>
      </p:sp>
      <p:sp>
        <p:nvSpPr>
          <p:cNvPr id="2" name="Rectangle 1"/>
          <p:cNvSpPr/>
          <p:nvPr/>
        </p:nvSpPr>
        <p:spPr>
          <a:xfrm>
            <a:off x="251520" y="1096426"/>
            <a:ext cx="8640960" cy="5355312"/>
          </a:xfrm>
          <a:prstGeom prst="rect">
            <a:avLst/>
          </a:prstGeom>
        </p:spPr>
        <p:txBody>
          <a:bodyPr wrap="square">
            <a:spAutoFit/>
          </a:bodyPr>
          <a:lstStyle/>
          <a:p>
            <a:pPr>
              <a:buClr>
                <a:schemeClr val="accent6">
                  <a:lumMod val="50000"/>
                </a:schemeClr>
              </a:buClr>
            </a:pPr>
            <a:r>
              <a:rPr lang="en-US" b="1" dirty="0"/>
              <a:t>What are examiners looking for</a:t>
            </a:r>
            <a:r>
              <a:rPr lang="en-US" b="1" dirty="0" smtClean="0"/>
              <a:t>?</a:t>
            </a:r>
            <a:endParaRPr lang="en-US" b="1" dirty="0"/>
          </a:p>
          <a:p>
            <a:pPr marL="457200" indent="-457200">
              <a:buClr>
                <a:schemeClr val="accent6">
                  <a:lumMod val="50000"/>
                </a:schemeClr>
              </a:buClr>
              <a:buFont typeface="Wingdings 3" panose="05040102010807070707" pitchFamily="18" charset="2"/>
              <a:buChar char=""/>
            </a:pPr>
            <a:r>
              <a:rPr lang="en-US" dirty="0"/>
              <a:t>Examiners use instructions to help you to decide the length and depth of your answer</a:t>
            </a:r>
            <a:r>
              <a:rPr lang="en-US" dirty="0" smtClean="0"/>
              <a:t>.</a:t>
            </a:r>
            <a:endParaRPr lang="en-US" dirty="0"/>
          </a:p>
          <a:p>
            <a:pPr>
              <a:buClr>
                <a:schemeClr val="accent6">
                  <a:lumMod val="50000"/>
                </a:schemeClr>
              </a:buClr>
            </a:pPr>
            <a:r>
              <a:rPr lang="en-US" b="1" dirty="0"/>
              <a:t>State, define, list, outline</a:t>
            </a:r>
          </a:p>
          <a:p>
            <a:pPr marL="457200" indent="-457200">
              <a:buClr>
                <a:schemeClr val="accent6">
                  <a:lumMod val="50000"/>
                </a:schemeClr>
              </a:buClr>
              <a:buFont typeface="Wingdings 3" panose="05040102010807070707" pitchFamily="18" charset="2"/>
              <a:buChar char=""/>
            </a:pPr>
            <a:r>
              <a:rPr lang="en-US" dirty="0"/>
              <a:t>These key words require short, concise answers, often recall of material that you have </a:t>
            </a:r>
            <a:r>
              <a:rPr lang="en-US" dirty="0" err="1"/>
              <a:t>memorised</a:t>
            </a:r>
            <a:r>
              <a:rPr lang="en-US" dirty="0" smtClean="0"/>
              <a:t>.</a:t>
            </a:r>
            <a:endParaRPr lang="en-US" dirty="0"/>
          </a:p>
          <a:p>
            <a:pPr>
              <a:buClr>
                <a:schemeClr val="accent6">
                  <a:lumMod val="50000"/>
                </a:schemeClr>
              </a:buClr>
            </a:pPr>
            <a:r>
              <a:rPr lang="en-US" b="1" dirty="0"/>
              <a:t>Explain, describe, discuss</a:t>
            </a:r>
          </a:p>
          <a:p>
            <a:pPr marL="457200" indent="-457200">
              <a:buClr>
                <a:schemeClr val="accent6">
                  <a:lumMod val="50000"/>
                </a:schemeClr>
              </a:buClr>
              <a:buFont typeface="Wingdings 3" panose="05040102010807070707" pitchFamily="18" charset="2"/>
              <a:buChar char=""/>
            </a:pPr>
            <a:r>
              <a:rPr lang="en-US" dirty="0"/>
              <a:t>Some reasoning or some reference to theory is needed, depending on the context.</a:t>
            </a:r>
          </a:p>
          <a:p>
            <a:pPr marL="457200" indent="-457200">
              <a:buClr>
                <a:schemeClr val="accent6">
                  <a:lumMod val="50000"/>
                </a:schemeClr>
              </a:buClr>
              <a:buFont typeface="Wingdings 3" panose="05040102010807070707" pitchFamily="18" charset="2"/>
              <a:buChar char=""/>
            </a:pPr>
            <a:r>
              <a:rPr lang="en-US" dirty="0"/>
              <a:t>Explaining and discussing require you to give a more detailed answer than when you are asked to ‘describe' something</a:t>
            </a:r>
            <a:r>
              <a:rPr lang="en-US" dirty="0" smtClean="0"/>
              <a:t>.</a:t>
            </a:r>
            <a:endParaRPr lang="en-US" dirty="0"/>
          </a:p>
          <a:p>
            <a:pPr>
              <a:buClr>
                <a:schemeClr val="accent6">
                  <a:lumMod val="50000"/>
                </a:schemeClr>
              </a:buClr>
            </a:pPr>
            <a:r>
              <a:rPr lang="en-US" b="1" dirty="0"/>
              <a:t>Apply</a:t>
            </a:r>
          </a:p>
          <a:p>
            <a:pPr marL="457200" indent="-457200">
              <a:buClr>
                <a:schemeClr val="accent6">
                  <a:lumMod val="50000"/>
                </a:schemeClr>
              </a:buClr>
              <a:buFont typeface="Wingdings 3" panose="05040102010807070707" pitchFamily="18" charset="2"/>
              <a:buChar char=""/>
            </a:pPr>
            <a:r>
              <a:rPr lang="en-US" dirty="0"/>
              <a:t>Here, you must make sure that you relate your answer to the given situation (this is always good practice in Business Studies exams</a:t>
            </a:r>
            <a:r>
              <a:rPr lang="en-US" dirty="0" smtClean="0"/>
              <a:t>).</a:t>
            </a:r>
            <a:endParaRPr lang="en-US" dirty="0"/>
          </a:p>
          <a:p>
            <a:pPr>
              <a:buClr>
                <a:schemeClr val="accent6">
                  <a:lumMod val="50000"/>
                </a:schemeClr>
              </a:buClr>
            </a:pPr>
            <a:r>
              <a:rPr lang="en-US" b="1" dirty="0"/>
              <a:t>Evaluate</a:t>
            </a:r>
          </a:p>
          <a:p>
            <a:pPr marL="457200" indent="-457200">
              <a:buClr>
                <a:schemeClr val="accent6">
                  <a:lumMod val="50000"/>
                </a:schemeClr>
              </a:buClr>
              <a:buFont typeface="Wingdings 3" panose="05040102010807070707" pitchFamily="18" charset="2"/>
              <a:buChar char=""/>
            </a:pPr>
            <a:r>
              <a:rPr lang="en-US" dirty="0"/>
              <a:t>You are required to provide full and detailed arguments, often ‘for' and ‘against', to show your depth of understanding</a:t>
            </a:r>
            <a:r>
              <a:rPr lang="en-US" dirty="0" smtClean="0"/>
              <a:t>.</a:t>
            </a:r>
            <a:endParaRPr lang="en-US" dirty="0"/>
          </a:p>
          <a:p>
            <a:pPr>
              <a:buClr>
                <a:schemeClr val="accent6">
                  <a:lumMod val="50000"/>
                </a:schemeClr>
              </a:buClr>
            </a:pPr>
            <a:r>
              <a:rPr lang="en-US" b="1" dirty="0"/>
              <a:t>Calculate</a:t>
            </a:r>
          </a:p>
          <a:p>
            <a:pPr marL="457200" indent="-457200">
              <a:buClr>
                <a:schemeClr val="accent6">
                  <a:lumMod val="50000"/>
                </a:schemeClr>
              </a:buClr>
              <a:buFont typeface="Wingdings 3" panose="05040102010807070707" pitchFamily="18" charset="2"/>
              <a:buChar char=""/>
            </a:pPr>
            <a:r>
              <a:rPr lang="en-US" dirty="0"/>
              <a:t>A numerical answer is required here</a:t>
            </a:r>
            <a:r>
              <a:rPr lang="en-US" dirty="0" smtClean="0"/>
              <a:t>.</a:t>
            </a:r>
            <a:endParaRPr lang="en-US" dirty="0"/>
          </a:p>
        </p:txBody>
      </p:sp>
    </p:spTree>
    <p:extLst>
      <p:ext uri="{BB962C8B-B14F-4D97-AF65-F5344CB8AC3E}">
        <p14:creationId xmlns:p14="http://schemas.microsoft.com/office/powerpoint/2010/main" val="229475878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b="1" dirty="0" smtClean="0"/>
              <a:t>1 – New Business Ideas - Weighing</a:t>
            </a:r>
          </a:p>
        </p:txBody>
      </p:sp>
      <p:sp>
        <p:nvSpPr>
          <p:cNvPr id="2" name="Rectangle 1"/>
          <p:cNvSpPr/>
          <p:nvPr/>
        </p:nvSpPr>
        <p:spPr>
          <a:xfrm>
            <a:off x="251520" y="1096426"/>
            <a:ext cx="8640960" cy="461665"/>
          </a:xfrm>
          <a:prstGeom prst="rect">
            <a:avLst/>
          </a:prstGeom>
        </p:spPr>
        <p:txBody>
          <a:bodyPr wrap="square">
            <a:spAutoFit/>
          </a:bodyPr>
          <a:lstStyle/>
          <a:p>
            <a:pPr>
              <a:buClr>
                <a:schemeClr val="accent6">
                  <a:lumMod val="50000"/>
                </a:schemeClr>
              </a:buClr>
            </a:pPr>
            <a:r>
              <a:rPr lang="en-GB" sz="2400" b="1" dirty="0"/>
              <a:t>Assessment objectives and </a:t>
            </a:r>
            <a:r>
              <a:rPr lang="en-GB" sz="2400" b="1" dirty="0" smtClean="0"/>
              <a:t>weightings</a:t>
            </a:r>
          </a:p>
        </p:txBody>
      </p:sp>
      <p:graphicFrame>
        <p:nvGraphicFramePr>
          <p:cNvPr id="6" name="Table 5"/>
          <p:cNvGraphicFramePr>
            <a:graphicFrameLocks noGrp="1"/>
          </p:cNvGraphicFramePr>
          <p:nvPr>
            <p:extLst>
              <p:ext uri="{D42A27DB-BD31-4B8C-83A1-F6EECF244321}">
                <p14:modId xmlns:p14="http://schemas.microsoft.com/office/powerpoint/2010/main" val="301190454"/>
              </p:ext>
            </p:extLst>
          </p:nvPr>
        </p:nvGraphicFramePr>
        <p:xfrm>
          <a:off x="395536" y="1772816"/>
          <a:ext cx="8352930" cy="4297680"/>
        </p:xfrm>
        <a:graphic>
          <a:graphicData uri="http://schemas.openxmlformats.org/drawingml/2006/table">
            <a:tbl>
              <a:tblPr firstRow="1" bandRow="1">
                <a:tableStyleId>{5C22544A-7EE6-4342-B048-85BDC9FD1C3A}</a:tableStyleId>
              </a:tblPr>
              <a:tblGrid>
                <a:gridCol w="648072"/>
                <a:gridCol w="4104456"/>
                <a:gridCol w="1152128"/>
                <a:gridCol w="1152128"/>
                <a:gridCol w="1296146"/>
              </a:tblGrid>
              <a:tr h="316835">
                <a:tc gridSpan="2">
                  <a:txBody>
                    <a:bodyPr/>
                    <a:lstStyle/>
                    <a:p>
                      <a:endParaRPr lang="en-GB" sz="18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h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 in IAS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IAL</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AO1</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Demonstrate knowledge and understanding of the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specified content.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Apply knowledge and understanding of the specified content to problems and issues arising from both familiar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and unfamiliar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701">
                <a:tc>
                  <a:txBody>
                    <a:bodyPr/>
                    <a:lstStyle/>
                    <a:p>
                      <a:r>
                        <a:rPr lang="en-GB" sz="1800" dirty="0" smtClean="0">
                          <a:latin typeface="Arial" panose="020B0604020202020204" pitchFamily="34" charset="0"/>
                          <a:cs typeface="Arial" panose="020B0604020202020204" pitchFamily="34" charset="0"/>
                        </a:rPr>
                        <a:t>AO3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Analyse problems, issues and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Evaluate, distinguish between and assess appropriateness of fact and opinion, and judge information from a variety of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sources.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298233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a:buClr>
                <a:schemeClr val="accent6">
                  <a:lumMod val="50000"/>
                </a:schemeClr>
              </a:buClr>
            </a:pPr>
            <a:r>
              <a:rPr lang="en-US" sz="1700" b="1" dirty="0" smtClean="0"/>
              <a:t>Dos</a:t>
            </a:r>
            <a:endParaRPr lang="en-US" sz="1700" b="1" dirty="0"/>
          </a:p>
          <a:p>
            <a:pPr marL="457200" indent="-457200">
              <a:buClr>
                <a:schemeClr val="accent6">
                  <a:lumMod val="50000"/>
                </a:schemeClr>
              </a:buClr>
              <a:buFont typeface="Wingdings 3" panose="05040102010807070707" pitchFamily="18" charset="2"/>
              <a:buChar char=""/>
            </a:pPr>
            <a:r>
              <a:rPr lang="en-US" sz="1700" dirty="0"/>
              <a:t>Do answer the question</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No credit can be given for good Business Studies knowledge that is not relevant to the question.</a:t>
            </a:r>
          </a:p>
          <a:p>
            <a:pPr marL="457200" indent="-457200">
              <a:buClr>
                <a:schemeClr val="accent6">
                  <a:lumMod val="50000"/>
                </a:schemeClr>
              </a:buClr>
              <a:buFont typeface="Wingdings 3" panose="05040102010807070707" pitchFamily="18" charset="2"/>
              <a:buChar char=""/>
            </a:pPr>
            <a:r>
              <a:rPr lang="en-US" sz="1700" dirty="0"/>
              <a:t>Do use the mark allocation to guide how much you write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Writing more than necessary will not result in extra marks.</a:t>
            </a:r>
          </a:p>
          <a:p>
            <a:pPr marL="457200" indent="-457200">
              <a:buClr>
                <a:schemeClr val="accent6">
                  <a:lumMod val="50000"/>
                </a:schemeClr>
              </a:buClr>
              <a:buFont typeface="Wingdings 3" panose="05040102010807070707" pitchFamily="18" charset="2"/>
              <a:buChar char=""/>
            </a:pPr>
            <a:r>
              <a:rPr lang="en-US" sz="1700" dirty="0"/>
              <a:t>Do use real-life business-based examples in your answers</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These often help illustrate your level of knowledge.</a:t>
            </a:r>
          </a:p>
          <a:p>
            <a:pPr marL="457200" indent="-457200">
              <a:buClr>
                <a:schemeClr val="accent6">
                  <a:lumMod val="50000"/>
                </a:schemeClr>
              </a:buClr>
              <a:buFont typeface="Wingdings 3" panose="05040102010807070707" pitchFamily="18" charset="2"/>
              <a:buChar char=""/>
            </a:pPr>
            <a:r>
              <a:rPr lang="en-US" sz="1700" dirty="0"/>
              <a:t>Do write legibly</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An examiner cannot give marks if the answer cannot be read.</a:t>
            </a:r>
          </a:p>
          <a:p>
            <a:pPr marL="457200" indent="-457200">
              <a:buClr>
                <a:schemeClr val="accent6">
                  <a:lumMod val="50000"/>
                </a:schemeClr>
              </a:buClr>
              <a:buFont typeface="Wingdings 3" panose="05040102010807070707" pitchFamily="18" charset="2"/>
              <a:buChar char=""/>
            </a:pPr>
            <a:r>
              <a:rPr lang="en-US" sz="1700" dirty="0"/>
              <a:t>Do use correct ‘business language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Marks will be lost if you fail to use terms appropriately.</a:t>
            </a:r>
          </a:p>
          <a:p>
            <a:pPr>
              <a:buClr>
                <a:schemeClr val="accent6">
                  <a:lumMod val="50000"/>
                </a:schemeClr>
              </a:buClr>
            </a:pPr>
            <a:r>
              <a:rPr lang="en-US" sz="1700" b="1" dirty="0" smtClean="0"/>
              <a:t>Don'ts</a:t>
            </a:r>
            <a:endParaRPr lang="en-US" sz="1700" b="1" dirty="0"/>
          </a:p>
          <a:p>
            <a:pPr marL="457200" indent="-457200">
              <a:buClr>
                <a:schemeClr val="accent6">
                  <a:lumMod val="50000"/>
                </a:schemeClr>
              </a:buClr>
              <a:buFont typeface="Wingdings 3" panose="05040102010807070707" pitchFamily="18" charset="2"/>
              <a:buChar char=""/>
            </a:pPr>
            <a:r>
              <a:rPr lang="en-US" sz="1700" dirty="0"/>
              <a:t>Don't fill up blank spaces on the exam paper</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If you write too much on one question, you may run out of time to answer some of the others.</a:t>
            </a:r>
          </a:p>
          <a:p>
            <a:pPr marL="457200" indent="-457200">
              <a:buClr>
                <a:schemeClr val="accent6">
                  <a:lumMod val="50000"/>
                </a:schemeClr>
              </a:buClr>
              <a:buFont typeface="Wingdings 3" panose="05040102010807070707" pitchFamily="18" charset="2"/>
              <a:buChar char=""/>
            </a:pPr>
            <a:r>
              <a:rPr lang="en-US" sz="1700" dirty="0"/>
              <a:t>Don't contradict yourself</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Present reasoned arguments for and against.</a:t>
            </a:r>
          </a:p>
          <a:p>
            <a:pPr marL="457200" indent="-457200">
              <a:buClr>
                <a:schemeClr val="accent6">
                  <a:lumMod val="50000"/>
                </a:schemeClr>
              </a:buClr>
              <a:buFont typeface="Wingdings 3" panose="05040102010807070707" pitchFamily="18" charset="2"/>
              <a:buChar char=""/>
            </a:pPr>
            <a:r>
              <a:rPr lang="en-US" sz="1700" dirty="0"/>
              <a:t>Don't spend too much time on a part that you find difficult</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Exam time is limited, and you can always return to the difficult part if you have enough time at the end of the exam.</a:t>
            </a:r>
          </a:p>
        </p:txBody>
      </p:sp>
      <p:sp>
        <p:nvSpPr>
          <p:cNvPr id="7"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0173138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32453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As you progress through your course you will do lots of work with your teachers on how to approach </a:t>
            </a:r>
            <a:r>
              <a:rPr lang="en-US" sz="1700" dirty="0" smtClean="0"/>
              <a:t>exam questions</a:t>
            </a:r>
            <a:r>
              <a:rPr lang="en-US" sz="1700" dirty="0"/>
              <a:t>. Here are just a couple of general tips to help you out:</a:t>
            </a:r>
          </a:p>
          <a:p>
            <a:pPr marL="457200" indent="-457200">
              <a:buClr>
                <a:schemeClr val="accent6">
                  <a:lumMod val="50000"/>
                </a:schemeClr>
              </a:buClr>
              <a:buFont typeface="+mj-lt"/>
              <a:buAutoNum type="arabicPeriod"/>
            </a:pPr>
            <a:r>
              <a:rPr lang="en-US" sz="1700" dirty="0" smtClean="0"/>
              <a:t>When </a:t>
            </a:r>
            <a:r>
              <a:rPr lang="en-US" sz="1700" dirty="0"/>
              <a:t>you read a question, look for </a:t>
            </a:r>
            <a:r>
              <a:rPr lang="en-US" sz="1700" b="1" dirty="0"/>
              <a:t>three things: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command word.</a:t>
            </a:r>
            <a:r>
              <a:rPr lang="en-US" sz="1700" dirty="0"/>
              <a:t> This tells you to ‘describe’, ‘analyse’, ‘assess’ etc. It is important because </a:t>
            </a:r>
            <a:r>
              <a:rPr lang="en-US" sz="1700" dirty="0" smtClean="0"/>
              <a:t>it lets </a:t>
            </a:r>
            <a:r>
              <a:rPr lang="en-US" sz="1700" dirty="0"/>
              <a:t>you know which skills and assessment objectives are being assessed in your answer. Make </a:t>
            </a:r>
            <a:r>
              <a:rPr lang="en-US" sz="1700" dirty="0" smtClean="0"/>
              <a:t>sure you </a:t>
            </a:r>
            <a:r>
              <a:rPr lang="en-US" sz="1700" dirty="0"/>
              <a:t>know what each command word is asking for.</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number of marks</a:t>
            </a:r>
            <a:r>
              <a:rPr lang="en-US" sz="1700" dirty="0">
                <a:solidFill>
                  <a:srgbClr val="FF0000"/>
                </a:solidFill>
              </a:rPr>
              <a:t> </a:t>
            </a:r>
            <a:r>
              <a:rPr lang="en-US" sz="1700" dirty="0"/>
              <a:t>given. This gives you information about how to answer the question </a:t>
            </a:r>
            <a:r>
              <a:rPr lang="en-US" sz="1700" dirty="0" smtClean="0"/>
              <a:t>because you </a:t>
            </a:r>
            <a:r>
              <a:rPr lang="en-US" sz="1700" dirty="0"/>
              <a:t>can see whether marks are given for each skill demonstrated (with low-mark answers) or for </a:t>
            </a:r>
            <a:r>
              <a:rPr lang="en-US" sz="1700" dirty="0" smtClean="0"/>
              <a:t>the level </a:t>
            </a:r>
            <a:r>
              <a:rPr lang="en-US" sz="1700" dirty="0"/>
              <a:t>of response (higher mark answers). Understanding how to gain marks means that you can </a:t>
            </a:r>
            <a:r>
              <a:rPr lang="en-US" sz="1700" dirty="0" smtClean="0"/>
              <a:t>self-check your </a:t>
            </a:r>
            <a:r>
              <a:rPr lang="en-US" sz="1700" dirty="0"/>
              <a:t>answers to see whether you have given the examiner what they need in order to </a:t>
            </a:r>
            <a:r>
              <a:rPr lang="en-US" sz="1700" dirty="0" smtClean="0"/>
              <a:t>award you </a:t>
            </a:r>
            <a:r>
              <a:rPr lang="en-US" sz="1700" dirty="0"/>
              <a:t>full marks.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relevant theory</a:t>
            </a:r>
            <a:r>
              <a:rPr lang="en-US" sz="1700" b="1" dirty="0"/>
              <a:t>.</a:t>
            </a:r>
            <a:r>
              <a:rPr lang="en-US" sz="1700" dirty="0"/>
              <a:t> Each question is testing your understanding of a piece of theory from </a:t>
            </a:r>
            <a:r>
              <a:rPr lang="en-US" sz="1700" dirty="0" smtClean="0"/>
              <a:t>the unit </a:t>
            </a:r>
            <a:r>
              <a:rPr lang="en-US" sz="1700" dirty="0"/>
              <a:t>specification. You may have to apply this to a specific context, but before this you need to </a:t>
            </a:r>
            <a:r>
              <a:rPr lang="en-US" sz="1700" dirty="0" smtClean="0"/>
              <a:t>be clear </a:t>
            </a:r>
            <a:r>
              <a:rPr lang="en-US" sz="1700" dirty="0"/>
              <a:t>on what the theory is. In this book the questions all relate to the chapter they are in, so this </a:t>
            </a:r>
            <a:r>
              <a:rPr lang="en-US" sz="1700" dirty="0" smtClean="0"/>
              <a:t>is pretty </a:t>
            </a:r>
            <a:r>
              <a:rPr lang="en-US" sz="1700" dirty="0"/>
              <a:t>easy, but get in the habit now of thinking about the key pieces of theory before you start </a:t>
            </a:r>
            <a:r>
              <a:rPr lang="en-US" sz="1700" dirty="0" smtClean="0"/>
              <a:t>to write </a:t>
            </a:r>
            <a:r>
              <a:rPr lang="en-US" sz="1700" dirty="0"/>
              <a:t>your answers.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46832519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632311"/>
          </a:xfrm>
          <a:prstGeom prst="rect">
            <a:avLst/>
          </a:prstGeom>
        </p:spPr>
        <p:txBody>
          <a:bodyPr wrap="square">
            <a:spAutoFit/>
          </a:bodyPr>
          <a:lstStyle/>
          <a:p>
            <a:pPr marL="457200" indent="-457200">
              <a:buClr>
                <a:schemeClr val="accent6">
                  <a:lumMod val="50000"/>
                </a:schemeClr>
              </a:buClr>
              <a:buFont typeface="+mj-lt"/>
              <a:buAutoNum type="arabicPeriod" startAt="2"/>
            </a:pPr>
            <a:r>
              <a:rPr lang="en-US" sz="2000" dirty="0"/>
              <a:t>Application is the skill of writing in context. To help you develop this skill when you read business </a:t>
            </a:r>
            <a:r>
              <a:rPr lang="en-US" sz="2000" dirty="0" smtClean="0"/>
              <a:t>case studies</a:t>
            </a:r>
            <a:r>
              <a:rPr lang="en-US" sz="2000" dirty="0"/>
              <a:t>, as part of your wider reading and in sections B and C of the unit 1 exam paper, make brief </a:t>
            </a:r>
            <a:r>
              <a:rPr lang="en-US" sz="2000" dirty="0" smtClean="0"/>
              <a:t>notes using </a:t>
            </a:r>
            <a:r>
              <a:rPr lang="en-US" sz="2000" dirty="0"/>
              <a:t>the acronym LOSER. Then draw on these notes when applying theory to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LO</a:t>
            </a:r>
            <a:r>
              <a:rPr lang="en-US" sz="2000" dirty="0"/>
              <a:t> stands for long-term and short-term objectives</a:t>
            </a:r>
          </a:p>
          <a:p>
            <a:pPr marL="795338" indent="-388938">
              <a:buClr>
                <a:schemeClr val="accent6">
                  <a:lumMod val="50000"/>
                </a:schemeClr>
              </a:buClr>
              <a:buFont typeface="Wingdings 3" panose="05040102010807070707" pitchFamily="18" charset="2"/>
              <a:buChar char=""/>
              <a:tabLst>
                <a:tab pos="914400" algn="l"/>
              </a:tabLst>
            </a:pPr>
            <a:r>
              <a:rPr lang="en-US" sz="2000" dirty="0"/>
              <a:t>What are the business’s goals, overall and within the situation described in the case study? Any </a:t>
            </a:r>
            <a:r>
              <a:rPr lang="en-US" sz="2000" dirty="0" smtClean="0"/>
              <a:t>issues you </a:t>
            </a:r>
            <a:r>
              <a:rPr lang="en-US" sz="2000" dirty="0"/>
              <a:t>highlight or suggested actions you identify should be relevant to the objectives of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S</a:t>
            </a:r>
            <a:r>
              <a:rPr lang="en-US" sz="2000" dirty="0"/>
              <a:t> stands for stakeholders</a:t>
            </a:r>
          </a:p>
          <a:p>
            <a:pPr marL="795338" indent="-388938">
              <a:buClr>
                <a:schemeClr val="accent6">
                  <a:lumMod val="50000"/>
                </a:schemeClr>
              </a:buClr>
              <a:buFont typeface="Wingdings 3" panose="05040102010807070707" pitchFamily="18" charset="2"/>
              <a:buChar char=""/>
              <a:tabLst>
                <a:tab pos="914400" algn="l"/>
              </a:tabLst>
            </a:pPr>
            <a:r>
              <a:rPr lang="en-US" sz="2000" dirty="0"/>
              <a:t>What groups of individuals have an interest in this business? Be as specific as you can, using the </a:t>
            </a:r>
            <a:r>
              <a:rPr lang="en-US" sz="2000" dirty="0" smtClean="0"/>
              <a:t>names of </a:t>
            </a:r>
            <a:r>
              <a:rPr lang="en-US" sz="2000" dirty="0"/>
              <a:t>owners, for example, or listing the different suppliers if these are mentioned in the case study.</a:t>
            </a:r>
          </a:p>
          <a:p>
            <a:pPr marL="795338" indent="-388938">
              <a:buClr>
                <a:schemeClr val="accent6">
                  <a:lumMod val="50000"/>
                </a:schemeClr>
              </a:buClr>
              <a:buFont typeface="Wingdings 3" panose="05040102010807070707" pitchFamily="18" charset="2"/>
              <a:buChar char=""/>
              <a:tabLst>
                <a:tab pos="914400" algn="l"/>
              </a:tabLst>
            </a:pPr>
            <a:r>
              <a:rPr lang="en-US" sz="2000" b="1" dirty="0"/>
              <a:t>E</a:t>
            </a:r>
            <a:r>
              <a:rPr lang="en-US" sz="2000" dirty="0"/>
              <a:t> stands for </a:t>
            </a:r>
            <a:r>
              <a:rPr lang="en-US" sz="2000" dirty="0" smtClean="0"/>
              <a:t>environment</a:t>
            </a:r>
            <a:endParaRPr lang="en-US" sz="2000" dirty="0"/>
          </a:p>
          <a:p>
            <a:pPr marL="795338" indent="-388938">
              <a:buClr>
                <a:schemeClr val="accent6">
                  <a:lumMod val="50000"/>
                </a:schemeClr>
              </a:buClr>
              <a:buFont typeface="Wingdings 3" panose="05040102010807070707" pitchFamily="18" charset="2"/>
              <a:buChar char=""/>
              <a:tabLst>
                <a:tab pos="914400" algn="l"/>
              </a:tabLst>
            </a:pPr>
            <a:r>
              <a:rPr lang="en-US" sz="2000" dirty="0"/>
              <a:t>Used here, this E refers to everything to do with the environment in which the business operates.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33296409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Consider (briefly) the following:</a:t>
            </a:r>
          </a:p>
          <a:p>
            <a:pPr marL="863600" indent="-406400">
              <a:buClr>
                <a:schemeClr val="accent6">
                  <a:lumMod val="50000"/>
                </a:schemeClr>
              </a:buClr>
              <a:buFont typeface="Wingdings" panose="05000000000000000000" pitchFamily="2" charset="2"/>
              <a:buChar char="v"/>
            </a:pPr>
            <a:r>
              <a:rPr lang="en-US" sz="1700" dirty="0" smtClean="0"/>
              <a:t>The </a:t>
            </a:r>
            <a:r>
              <a:rPr lang="en-US" sz="1700" dirty="0"/>
              <a:t>market in which the business competes</a:t>
            </a:r>
          </a:p>
          <a:p>
            <a:pPr marL="863600" indent="-406400">
              <a:buClr>
                <a:schemeClr val="accent6">
                  <a:lumMod val="50000"/>
                </a:schemeClr>
              </a:buClr>
              <a:buFont typeface="Wingdings" panose="05000000000000000000" pitchFamily="2" charset="2"/>
              <a:buChar char="v"/>
            </a:pPr>
            <a:r>
              <a:rPr lang="en-US" sz="1700" dirty="0" smtClean="0"/>
              <a:t>Major </a:t>
            </a:r>
            <a:r>
              <a:rPr lang="en-US" sz="1700" dirty="0"/>
              <a:t>competitors</a:t>
            </a:r>
          </a:p>
          <a:p>
            <a:pPr marL="863600" indent="-406400">
              <a:buClr>
                <a:schemeClr val="accent6">
                  <a:lumMod val="50000"/>
                </a:schemeClr>
              </a:buClr>
              <a:buFont typeface="Wingdings" panose="05000000000000000000" pitchFamily="2" charset="2"/>
              <a:buChar char="v"/>
            </a:pPr>
            <a:r>
              <a:rPr lang="en-US" sz="1700" dirty="0" smtClean="0"/>
              <a:t>Trends </a:t>
            </a:r>
            <a:r>
              <a:rPr lang="en-US" sz="1700" dirty="0"/>
              <a:t>in the market</a:t>
            </a:r>
          </a:p>
          <a:p>
            <a:pPr marL="863600" indent="-406400">
              <a:buClr>
                <a:schemeClr val="accent6">
                  <a:lumMod val="50000"/>
                </a:schemeClr>
              </a:buClr>
              <a:buFont typeface="Wingdings" panose="05000000000000000000" pitchFamily="2" charset="2"/>
              <a:buChar char="v"/>
            </a:pPr>
            <a:r>
              <a:rPr lang="en-US" sz="1700" dirty="0" smtClean="0"/>
              <a:t>Economic </a:t>
            </a:r>
            <a:r>
              <a:rPr lang="en-US" sz="1700" dirty="0"/>
              <a:t>conditions</a:t>
            </a:r>
          </a:p>
          <a:p>
            <a:pPr marL="863600" indent="-406400">
              <a:buClr>
                <a:schemeClr val="accent6">
                  <a:lumMod val="50000"/>
                </a:schemeClr>
              </a:buClr>
              <a:buFont typeface="Wingdings" panose="05000000000000000000" pitchFamily="2" charset="2"/>
              <a:buChar char="v"/>
            </a:pPr>
            <a:r>
              <a:rPr lang="en-US" sz="1700" dirty="0" smtClean="0"/>
              <a:t>Any </a:t>
            </a:r>
            <a:r>
              <a:rPr lang="en-US" sz="1700" dirty="0"/>
              <a:t>other relevant SLEPT factors. SLEPT stands for: Social, Legal, Economic, Political, Technological.</a:t>
            </a:r>
          </a:p>
          <a:p>
            <a:pPr marL="457200" indent="-457200">
              <a:buClr>
                <a:schemeClr val="accent6">
                  <a:lumMod val="50000"/>
                </a:schemeClr>
              </a:buClr>
              <a:buFont typeface="Wingdings 3" panose="05040102010807070707" pitchFamily="18" charset="2"/>
              <a:buChar char=""/>
            </a:pPr>
            <a:r>
              <a:rPr lang="en-US" sz="1700" dirty="0"/>
              <a:t>It is an acronym commonly used to embrace all aspects of the business environment.</a:t>
            </a:r>
          </a:p>
          <a:p>
            <a:pPr marL="457200" indent="-457200">
              <a:buClr>
                <a:schemeClr val="accent6">
                  <a:lumMod val="50000"/>
                </a:schemeClr>
              </a:buClr>
              <a:buFont typeface="Wingdings 3" panose="05040102010807070707" pitchFamily="18" charset="2"/>
              <a:buChar char=""/>
            </a:pPr>
            <a:r>
              <a:rPr lang="en-US" sz="1700" b="1" dirty="0"/>
              <a:t>R</a:t>
            </a:r>
            <a:r>
              <a:rPr lang="en-US" sz="1700" dirty="0"/>
              <a:t> stands for resources.</a:t>
            </a:r>
          </a:p>
          <a:p>
            <a:pPr marL="457200" indent="-457200">
              <a:buClr>
                <a:schemeClr val="accent6">
                  <a:lumMod val="50000"/>
                </a:schemeClr>
              </a:buClr>
              <a:buFont typeface="Wingdings 3" panose="05040102010807070707" pitchFamily="18" charset="2"/>
              <a:buChar char=""/>
            </a:pPr>
            <a:r>
              <a:rPr lang="en-US" sz="1700" dirty="0"/>
              <a:t>The E above asks you to look at factors which are beyond the business’s control – these apply to all </a:t>
            </a:r>
            <a:r>
              <a:rPr lang="en-US" sz="1700" dirty="0" smtClean="0"/>
              <a:t>firms in </a:t>
            </a:r>
            <a:r>
              <a:rPr lang="en-US" sz="1700" dirty="0"/>
              <a:t>the market. Resources are factors which are specific to the business and are not available to </a:t>
            </a:r>
            <a:r>
              <a:rPr lang="en-US" sz="1700" dirty="0" smtClean="0"/>
              <a:t>all firms</a:t>
            </a:r>
            <a:r>
              <a:rPr lang="en-US" sz="1700" dirty="0"/>
              <a:t>… the opposite. Using resources effectively can give a firm a source of competitive advantage. </a:t>
            </a:r>
            <a:r>
              <a:rPr lang="en-US" sz="1700" dirty="0" smtClean="0"/>
              <a:t>This means </a:t>
            </a:r>
            <a:r>
              <a:rPr lang="en-US" sz="1700" dirty="0"/>
              <a:t>a way to gain customers over competitors. Resources could include:</a:t>
            </a:r>
          </a:p>
          <a:p>
            <a:pPr marL="863600" indent="-406400">
              <a:buClr>
                <a:schemeClr val="accent6">
                  <a:lumMod val="50000"/>
                </a:schemeClr>
              </a:buClr>
              <a:buFont typeface="Wingdings" panose="05000000000000000000" pitchFamily="2" charset="2"/>
              <a:buChar char="v"/>
            </a:pPr>
            <a:r>
              <a:rPr lang="en-US" sz="1700" dirty="0" smtClean="0"/>
              <a:t>Special </a:t>
            </a:r>
            <a:r>
              <a:rPr lang="en-US" sz="1700" dirty="0"/>
              <a:t>staff skills and expertise</a:t>
            </a:r>
          </a:p>
          <a:p>
            <a:pPr marL="863600" indent="-406400">
              <a:buClr>
                <a:schemeClr val="accent6">
                  <a:lumMod val="50000"/>
                </a:schemeClr>
              </a:buClr>
              <a:buFont typeface="Wingdings" panose="05000000000000000000" pitchFamily="2" charset="2"/>
              <a:buChar char="v"/>
            </a:pPr>
            <a:r>
              <a:rPr lang="en-US" sz="1700" dirty="0" smtClean="0"/>
              <a:t>Money </a:t>
            </a:r>
            <a:r>
              <a:rPr lang="en-US" sz="1700" dirty="0"/>
              <a:t>in the bank</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good reputation</a:t>
            </a:r>
          </a:p>
          <a:p>
            <a:pPr marL="863600" indent="-406400">
              <a:buClr>
                <a:schemeClr val="accent6">
                  <a:lumMod val="50000"/>
                </a:schemeClr>
              </a:buClr>
              <a:buFont typeface="Wingdings" panose="05000000000000000000" pitchFamily="2" charset="2"/>
              <a:buChar char="v"/>
            </a:pPr>
            <a:r>
              <a:rPr lang="en-US" sz="1700" dirty="0" smtClean="0"/>
              <a:t>Strong </a:t>
            </a:r>
            <a:r>
              <a:rPr lang="en-US" sz="1700" dirty="0"/>
              <a:t>brands</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secure customer base</a:t>
            </a:r>
          </a:p>
          <a:p>
            <a:pPr marL="863600" indent="-406400">
              <a:buClr>
                <a:schemeClr val="accent6">
                  <a:lumMod val="50000"/>
                </a:schemeClr>
              </a:buClr>
              <a:buFont typeface="Wingdings" panose="05000000000000000000" pitchFamily="2" charset="2"/>
              <a:buChar char="v"/>
            </a:pPr>
            <a:r>
              <a:rPr lang="en-US" sz="1700" dirty="0" smtClean="0"/>
              <a:t>Access </a:t>
            </a:r>
            <a:r>
              <a:rPr lang="en-US" sz="1700" dirty="0"/>
              <a:t>to particularly high quality raw materials, or to low cost materials.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67449876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Image result for fridge freeze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1318" t="-1" r="21835" b="-1"/>
          <a:stretch/>
        </p:blipFill>
        <p:spPr bwMode="auto">
          <a:xfrm flipH="1">
            <a:off x="8080798" y="5229200"/>
            <a:ext cx="739673" cy="140803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51520" y="1096426"/>
            <a:ext cx="8568952" cy="5601533"/>
          </a:xfrm>
          <a:prstGeom prst="rect">
            <a:avLst/>
          </a:prstGeom>
        </p:spPr>
        <p:txBody>
          <a:bodyPr wrap="square">
            <a:spAutoFit/>
          </a:bodyPr>
          <a:lstStyle/>
          <a:p>
            <a:pPr>
              <a:buClr>
                <a:schemeClr val="accent6">
                  <a:lumMod val="50000"/>
                </a:schemeClr>
              </a:buClr>
            </a:pPr>
            <a:r>
              <a:rPr lang="en-US" sz="1790" b="1" dirty="0">
                <a:solidFill>
                  <a:schemeClr val="accent5">
                    <a:lumMod val="50000"/>
                  </a:schemeClr>
                </a:solidFill>
              </a:rPr>
              <a:t>Fridge freezers</a:t>
            </a:r>
          </a:p>
          <a:p>
            <a:pPr marL="360363" indent="-360363">
              <a:buClr>
                <a:schemeClr val="accent6">
                  <a:lumMod val="50000"/>
                </a:schemeClr>
              </a:buClr>
              <a:buFont typeface="Wingdings 3" panose="05040102010807070707" pitchFamily="18" charset="2"/>
              <a:buChar char=""/>
            </a:pPr>
            <a:r>
              <a:rPr lang="en-US" sz="1790" dirty="0">
                <a:solidFill>
                  <a:schemeClr val="accent5">
                    <a:lumMod val="50000"/>
                  </a:schemeClr>
                </a:solidFill>
              </a:rPr>
              <a:t>Chris Parry wanted a new freezer for his garage, so he could store more of the special offers, BOCOF items and bulk orders of meat. The local electrical store sold him just what he wanted at a very reasonable price. He was careful to check that it would work in his garage.</a:t>
            </a:r>
          </a:p>
          <a:p>
            <a:pPr marL="360363" indent="-360363">
              <a:buClr>
                <a:schemeClr val="accent6">
                  <a:lumMod val="50000"/>
                </a:schemeClr>
              </a:buClr>
              <a:buFont typeface="Wingdings 3" panose="05040102010807070707" pitchFamily="18" charset="2"/>
              <a:buChar char=""/>
            </a:pPr>
            <a:r>
              <a:rPr lang="en-US" sz="1790" dirty="0">
                <a:solidFill>
                  <a:schemeClr val="accent5">
                    <a:lumMod val="50000"/>
                  </a:schemeClr>
                </a:solidFill>
              </a:rPr>
              <a:t>After just one day, the new freezer stopped working. Chris contacted the supplier and they quickly installed a replacement in the garage. But the replacement failed too. Chris made enquiries with the manufacturers and found that the fridge freezer he had bought was unsuitable for a cold place. He spoke to the store manager and was advised to write to customer relations. They were unsympathetic.</a:t>
            </a:r>
          </a:p>
          <a:p>
            <a:pPr marL="360363" indent="-360363">
              <a:buClr>
                <a:schemeClr val="accent6">
                  <a:lumMod val="50000"/>
                </a:schemeClr>
              </a:buClr>
              <a:buFont typeface="Wingdings 3" panose="05040102010807070707" pitchFamily="18" charset="2"/>
              <a:buChar char=""/>
            </a:pPr>
            <a:r>
              <a:rPr lang="en-US" sz="1790" dirty="0">
                <a:solidFill>
                  <a:schemeClr val="accent5">
                    <a:lumMod val="50000"/>
                  </a:schemeClr>
                </a:solidFill>
              </a:rPr>
              <a:t>Many emails later, the electrical store offered to repair the freezer. But Chris pointed out that it would never work in his garage in winter, that he had told the store at the outset that he would be putting it in the garage, and therefore it was not fit for purpose. He threatened legal action and eventually got a full refund.</a:t>
            </a:r>
          </a:p>
          <a:p>
            <a:pPr>
              <a:buClr>
                <a:schemeClr val="accent6">
                  <a:lumMod val="50000"/>
                </a:schemeClr>
              </a:buClr>
            </a:pPr>
            <a:r>
              <a:rPr lang="en-US" sz="1790" b="1" dirty="0">
                <a:solidFill>
                  <a:srgbClr val="FF0000"/>
                </a:solidFill>
              </a:rPr>
              <a:t>Questions</a:t>
            </a:r>
          </a:p>
          <a:p>
            <a:pPr marL="439738" indent="-439738">
              <a:buClr>
                <a:schemeClr val="accent6">
                  <a:lumMod val="50000"/>
                </a:schemeClr>
              </a:buClr>
              <a:buFont typeface="+mj-lt"/>
              <a:buAutoNum type="arabicPeriod"/>
            </a:pPr>
            <a:r>
              <a:rPr lang="en-US" sz="1790" dirty="0" smtClean="0">
                <a:solidFill>
                  <a:srgbClr val="FF0000"/>
                </a:solidFill>
              </a:rPr>
              <a:t>Why </a:t>
            </a:r>
            <a:r>
              <a:rPr lang="en-US" sz="1790" dirty="0">
                <a:solidFill>
                  <a:srgbClr val="FF0000"/>
                </a:solidFill>
              </a:rPr>
              <a:t>is it important for customers to be protected in this way?</a:t>
            </a:r>
          </a:p>
          <a:p>
            <a:pPr marL="439738" indent="-439738">
              <a:buClr>
                <a:schemeClr val="accent6">
                  <a:lumMod val="50000"/>
                </a:schemeClr>
              </a:buClr>
              <a:buFont typeface="+mj-lt"/>
              <a:buAutoNum type="arabicPeriod"/>
            </a:pPr>
            <a:r>
              <a:rPr lang="en-US" sz="1790" dirty="0" smtClean="0">
                <a:solidFill>
                  <a:srgbClr val="FF0000"/>
                </a:solidFill>
              </a:rPr>
              <a:t>How </a:t>
            </a:r>
            <a:r>
              <a:rPr lang="en-US" sz="1790" dirty="0">
                <a:solidFill>
                  <a:srgbClr val="FF0000"/>
                </a:solidFill>
              </a:rPr>
              <a:t>might the store have avoided this situation?</a:t>
            </a:r>
          </a:p>
          <a:p>
            <a:pPr marL="439738" indent="-439738">
              <a:buClr>
                <a:schemeClr val="accent6">
                  <a:lumMod val="50000"/>
                </a:schemeClr>
              </a:buClr>
              <a:buFont typeface="+mj-lt"/>
              <a:buAutoNum type="arabicPeriod"/>
            </a:pPr>
            <a:r>
              <a:rPr lang="en-US" sz="1790" dirty="0" smtClean="0">
                <a:solidFill>
                  <a:srgbClr val="FF0000"/>
                </a:solidFill>
              </a:rPr>
              <a:t>How </a:t>
            </a:r>
            <a:r>
              <a:rPr lang="en-US" sz="1790" dirty="0">
                <a:solidFill>
                  <a:srgbClr val="FF0000"/>
                </a:solidFill>
              </a:rPr>
              <a:t>do you think businesses generally responded to consumer </a:t>
            </a:r>
            <a:r>
              <a:rPr lang="en-US" sz="1790" dirty="0" smtClean="0">
                <a:solidFill>
                  <a:srgbClr val="FF0000"/>
                </a:solidFill>
              </a:rPr>
              <a:t/>
            </a:r>
            <a:br>
              <a:rPr lang="en-US" sz="1790" dirty="0" smtClean="0">
                <a:solidFill>
                  <a:srgbClr val="FF0000"/>
                </a:solidFill>
              </a:rPr>
            </a:br>
            <a:r>
              <a:rPr lang="en-US" sz="1790" dirty="0" smtClean="0">
                <a:solidFill>
                  <a:srgbClr val="FF0000"/>
                </a:solidFill>
              </a:rPr>
              <a:t>protection </a:t>
            </a:r>
            <a:r>
              <a:rPr lang="en-US" sz="1790" dirty="0">
                <a:solidFill>
                  <a:srgbClr val="FF0000"/>
                </a:solidFill>
              </a:rPr>
              <a:t>law?</a:t>
            </a:r>
          </a:p>
        </p:txBody>
      </p:sp>
      <p:sp>
        <p:nvSpPr>
          <p:cNvPr id="6" name="Title 1"/>
          <p:cNvSpPr>
            <a:spLocks noGrp="1"/>
          </p:cNvSpPr>
          <p:nvPr>
            <p:ph type="title"/>
          </p:nvPr>
        </p:nvSpPr>
        <p:spPr>
          <a:xfrm>
            <a:off x="35496" y="72008"/>
            <a:ext cx="7704856" cy="548680"/>
          </a:xfrm>
        </p:spPr>
        <p:txBody>
          <a:bodyPr>
            <a:noAutofit/>
          </a:bodyPr>
          <a:lstStyle/>
          <a:p>
            <a:r>
              <a:rPr lang="en-GB" sz="4000" dirty="0"/>
              <a:t>11.1 – Consumer Protection – Law</a:t>
            </a:r>
            <a:endParaRPr lang="en-GB" sz="3600" dirty="0"/>
          </a:p>
        </p:txBody>
      </p:sp>
      <p:sp>
        <p:nvSpPr>
          <p:cNvPr id="5" name="Round Same Side Corner Rectangle 4">
            <a:hlinkClick r:id="" action="ppaction://noaction"/>
          </p:cNvPr>
          <p:cNvSpPr/>
          <p:nvPr/>
        </p:nvSpPr>
        <p:spPr>
          <a:xfrm>
            <a:off x="5652120"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58</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6225713"/>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443029"/>
          </a:xfrm>
          <a:prstGeom prst="rect">
            <a:avLst/>
          </a:prstGeom>
        </p:spPr>
        <p:txBody>
          <a:bodyPr wrap="square">
            <a:spAutoFit/>
          </a:bodyPr>
          <a:lstStyle/>
          <a:p>
            <a:pPr marL="360363" indent="-360363">
              <a:buClr>
                <a:schemeClr val="accent6">
                  <a:lumMod val="50000"/>
                </a:schemeClr>
              </a:buClr>
              <a:buFont typeface="Wingdings 3" panose="05040102010807070707" pitchFamily="18" charset="2"/>
              <a:buChar char=""/>
            </a:pPr>
            <a:r>
              <a:rPr lang="en-US" sz="1830" dirty="0"/>
              <a:t>Up to now, this section has focused on the management of production from the business point of view. This chapter concentrates on the rights of the consumer</a:t>
            </a:r>
            <a:r>
              <a:rPr lang="en-US" sz="1830" dirty="0" smtClean="0"/>
              <a:t>.</a:t>
            </a:r>
          </a:p>
          <a:p>
            <a:pPr marL="360363" indent="-360363">
              <a:buClr>
                <a:schemeClr val="accent6">
                  <a:lumMod val="50000"/>
                </a:schemeClr>
              </a:buClr>
              <a:buFont typeface="Wingdings 3" panose="05040102010807070707" pitchFamily="18" charset="2"/>
              <a:buChar char=""/>
            </a:pPr>
            <a:r>
              <a:rPr lang="en-US" sz="1830" dirty="0"/>
              <a:t>Has anyone in your family been persuaded to take out an endowment mortgage, without being warned that its value could in certain circumstances go down? In recent years UK banks have had to put hundreds of millions of pounds aside to help repay customers who were ripped off. This </a:t>
            </a:r>
            <a:r>
              <a:rPr lang="en-US" sz="1830" dirty="0" err="1"/>
              <a:t>mis</a:t>
            </a:r>
            <a:r>
              <a:rPr lang="en-US" sz="1830" dirty="0"/>
              <a:t>-selling occurred because they were given misleading quotes and insufficient information, not only about mortgages but also about payment protection insurance and other financial products.</a:t>
            </a:r>
          </a:p>
          <a:p>
            <a:pPr marL="360363" indent="-360363">
              <a:buClr>
                <a:schemeClr val="accent6">
                  <a:lumMod val="50000"/>
                </a:schemeClr>
              </a:buClr>
              <a:buFont typeface="Wingdings 3" panose="05040102010807070707" pitchFamily="18" charset="2"/>
              <a:buChar char=""/>
            </a:pPr>
            <a:r>
              <a:rPr lang="en-US" sz="1830" dirty="0"/>
              <a:t>Companies exist primarily to make profits to reward their shareholders. Enlightened companies may see that the best way to reward their shareholders is to please their customers by giving value for money in terms of price and service. Unfortunately not all businesses think that way. So governments legislate to protect the consumer from faulty goods and poor services. This protection has been built up gradually over many years. </a:t>
            </a:r>
            <a:endParaRPr lang="en-US" sz="1830" dirty="0" smtClean="0"/>
          </a:p>
          <a:p>
            <a:pPr marL="360363" indent="-360363">
              <a:buClr>
                <a:schemeClr val="accent6">
                  <a:lumMod val="50000"/>
                </a:schemeClr>
              </a:buClr>
              <a:buFont typeface="Wingdings 3" panose="05040102010807070707" pitchFamily="18" charset="2"/>
              <a:buChar char=""/>
            </a:pPr>
            <a:r>
              <a:rPr lang="en-US" sz="1830" dirty="0" smtClean="0">
                <a:solidFill>
                  <a:srgbClr val="FF0000"/>
                </a:solidFill>
              </a:rPr>
              <a:t>You </a:t>
            </a:r>
            <a:r>
              <a:rPr lang="en-US" sz="1830" dirty="0">
                <a:solidFill>
                  <a:srgbClr val="FF0000"/>
                </a:solidFill>
              </a:rPr>
              <a:t>do not need to have detailed knowledge of the many acts of parliament, if you are studying for </a:t>
            </a:r>
            <a:r>
              <a:rPr lang="en-US" sz="1830" dirty="0" err="1">
                <a:solidFill>
                  <a:srgbClr val="FF0000"/>
                </a:solidFill>
              </a:rPr>
              <a:t>Edexcel</a:t>
            </a:r>
            <a:r>
              <a:rPr lang="en-US" sz="1830" dirty="0">
                <a:solidFill>
                  <a:srgbClr val="FF0000"/>
                </a:solidFill>
              </a:rPr>
              <a:t> AS Business. But you do need a clear overview of consumer protection generally</a:t>
            </a:r>
            <a:r>
              <a:rPr lang="en-US" sz="1830" dirty="0" smtClean="0">
                <a:solidFill>
                  <a:srgbClr val="FF0000"/>
                </a:solidFill>
              </a:rPr>
              <a:t>.</a:t>
            </a:r>
            <a:endParaRPr lang="en-US" sz="183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4000" dirty="0" smtClean="0"/>
              <a:t>11.1 </a:t>
            </a:r>
            <a:r>
              <a:rPr lang="en-GB" sz="4000" dirty="0"/>
              <a:t>– </a:t>
            </a:r>
            <a:r>
              <a:rPr lang="en-GB" sz="4000" dirty="0" smtClean="0"/>
              <a:t>Consumer Protection – Law</a:t>
            </a:r>
            <a:endParaRPr lang="en-GB" sz="3600" dirty="0"/>
          </a:p>
        </p:txBody>
      </p:sp>
      <p:sp>
        <p:nvSpPr>
          <p:cNvPr id="5" name="Round Same Side Corner Rectangle 4">
            <a:hlinkClick r:id="" action="ppaction://noaction"/>
          </p:cNvPr>
          <p:cNvSpPr/>
          <p:nvPr/>
        </p:nvSpPr>
        <p:spPr>
          <a:xfrm>
            <a:off x="5652120" y="666000"/>
            <a:ext cx="720080" cy="33480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58</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85452008"/>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dcmitype/"/>
    <ds:schemaRef ds:uri="http://purl.org/dc/elements/1.1/"/>
    <ds:schemaRef ds:uri="http://purl.org/dc/terms/"/>
    <ds:schemaRef ds:uri="http://schemas.microsoft.com/office/2006/metadata/properties"/>
    <ds:schemaRef ds:uri="http://schemas.openxmlformats.org/package/2006/metadata/core-propertie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61922</TotalTime>
  <Words>3188</Words>
  <Application>Microsoft Office PowerPoint</Application>
  <PresentationFormat>On-screen Show (4:3)</PresentationFormat>
  <Paragraphs>192</Paragraphs>
  <Slides>18</Slides>
  <Notes>18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Arial</vt:lpstr>
      <vt:lpstr>Calibri</vt:lpstr>
      <vt:lpstr>Lucida Sans Unicode</vt:lpstr>
      <vt:lpstr>Segoe UI</vt:lpstr>
      <vt:lpstr>Verdana</vt:lpstr>
      <vt:lpstr>Wingdings</vt:lpstr>
      <vt:lpstr>Wingdings 2</vt:lpstr>
      <vt:lpstr>Wingdings 3</vt:lpstr>
      <vt:lpstr>Enderoth</vt:lpstr>
      <vt:lpstr>PowerPoint Presentation</vt:lpstr>
      <vt:lpstr>1 – New Business Ideas - Expectations</vt:lpstr>
      <vt:lpstr>1 – New Business Ideas - Weighing</vt:lpstr>
      <vt:lpstr>1 – Answering Exam-Style Questions</vt:lpstr>
      <vt:lpstr>1 – Answering Exam-Style Questions</vt:lpstr>
      <vt:lpstr>1 – Answering Exam-Style Questions</vt:lpstr>
      <vt:lpstr>1 – Answering Exam-Style Questions</vt:lpstr>
      <vt:lpstr>11.1 – Consumer Protection – Law</vt:lpstr>
      <vt:lpstr>11.1 – Consumer Protection – Law</vt:lpstr>
      <vt:lpstr>11.1 – Consumer Protection – Law</vt:lpstr>
      <vt:lpstr>11.1 – Consumer Protection – Law</vt:lpstr>
      <vt:lpstr>11.1 – Consumer Protection – Law</vt:lpstr>
      <vt:lpstr>11.1 – Consumer Protection – Law</vt:lpstr>
      <vt:lpstr>11.1 – Consumer Protection – Law</vt:lpstr>
      <vt:lpstr>11.2 – Competition Law</vt:lpstr>
      <vt:lpstr>11.2 – Competition Law</vt:lpstr>
      <vt:lpstr>11.2 – Competition Law</vt:lpstr>
      <vt:lpstr>11.2 – Competition Law</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10 - Quality Management Techniques</dc:title>
  <dc:subject>eBusiness</dc:subject>
  <dc:creator>Enderoth</dc:creator>
  <cp:lastModifiedBy>Stephen Rafferty</cp:lastModifiedBy>
  <cp:revision>2137</cp:revision>
  <cp:lastPrinted>2014-01-22T18:25:48Z</cp:lastPrinted>
  <dcterms:created xsi:type="dcterms:W3CDTF">2008-03-12T11:01:44Z</dcterms:created>
  <dcterms:modified xsi:type="dcterms:W3CDTF">2018-08-02T18:03:06Z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